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handoutMasterIdLst>
    <p:handoutMasterId r:id="rId20"/>
  </p:handoutMasterIdLst>
  <p:sldIdLst>
    <p:sldId id="257" r:id="rId2"/>
    <p:sldId id="258" r:id="rId3"/>
    <p:sldId id="272" r:id="rId4"/>
    <p:sldId id="273" r:id="rId5"/>
    <p:sldId id="274" r:id="rId6"/>
    <p:sldId id="275" r:id="rId7"/>
    <p:sldId id="277" r:id="rId8"/>
    <p:sldId id="278" r:id="rId9"/>
    <p:sldId id="279" r:id="rId10"/>
    <p:sldId id="280" r:id="rId11"/>
    <p:sldId id="281" r:id="rId12"/>
    <p:sldId id="283" r:id="rId13"/>
    <p:sldId id="263" r:id="rId14"/>
    <p:sldId id="284" r:id="rId15"/>
    <p:sldId id="285" r:id="rId16"/>
    <p:sldId id="287" r:id="rId17"/>
    <p:sldId id="286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65" d="100"/>
          <a:sy n="65" d="100"/>
        </p:scale>
        <p:origin x="2784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3A45BA1-980A-4507-BE5A-5C1E7C2FFD8F}" type="datetimeFigureOut">
              <a:rPr lang="en-US"/>
              <a:t>19-Dec-19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E03411-58E2-43FD-AE1D-AD77DFF8CB20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819107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A3416D-7FED-43BC-AA7C-D92DBA01ED64}" type="datetimeFigureOut">
              <a:rPr lang="en-US"/>
              <a:t>19-Dec-19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8DC57A8-AE18-4654-B6AF-04B3577165B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813978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265611" y="1752600"/>
            <a:ext cx="6858002" cy="1828800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265610" y="3733800"/>
            <a:ext cx="6858002" cy="914400"/>
          </a:xfrm>
        </p:spPr>
        <p:txBody>
          <a:bodyPr/>
          <a:lstStyle>
            <a:lvl1pPr marL="0" indent="0" algn="l">
              <a:spcBef>
                <a:spcPts val="0"/>
              </a:spcBef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2981203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66214" y="421594"/>
            <a:ext cx="2286000" cy="1885508"/>
          </a:xfrm>
        </p:spPr>
        <p:txBody>
          <a:bodyPr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</a:p>
        </p:txBody>
      </p:sp>
      <p:grpSp>
        <p:nvGrpSpPr>
          <p:cNvPr id="84" name="Group 83"/>
          <p:cNvGrpSpPr>
            <a:grpSpLocks noChangeAspect="1"/>
          </p:cNvGrpSpPr>
          <p:nvPr/>
        </p:nvGrpSpPr>
        <p:grpSpPr>
          <a:xfrm rot="16200000" flipV="1">
            <a:off x="274315" y="1102304"/>
            <a:ext cx="5053664" cy="4411852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85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7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8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3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4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5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97" name="Picture Placeholder 33" descr="An empty placeholder to add an image. Click on the placeholder and select the image that you wish to add."/>
          <p:cNvSpPr>
            <a:spLocks noGrp="1"/>
          </p:cNvSpPr>
          <p:nvPr>
            <p:ph type="pic" sz="quarter" idx="17"/>
          </p:nvPr>
        </p:nvSpPr>
        <p:spPr>
          <a:xfrm>
            <a:off x="840795" y="1020193"/>
            <a:ext cx="3886200" cy="4572000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grpSp>
        <p:nvGrpSpPr>
          <p:cNvPr id="98" name="Group 97"/>
          <p:cNvGrpSpPr/>
          <p:nvPr/>
        </p:nvGrpSpPr>
        <p:grpSpPr>
          <a:xfrm>
            <a:off x="5322489" y="319177"/>
            <a:ext cx="3389607" cy="27108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99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0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6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7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0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111" name="Picture Placeholder 33" descr="An empty placeholder to add an image. Click on the placeholder and select the image that you wish to add."/>
          <p:cNvSpPr>
            <a:spLocks noGrp="1" noChangeAspect="1"/>
          </p:cNvSpPr>
          <p:nvPr>
            <p:ph type="pic" sz="quarter" idx="18"/>
          </p:nvPr>
        </p:nvSpPr>
        <p:spPr>
          <a:xfrm>
            <a:off x="5546780" y="529603"/>
            <a:ext cx="2993366" cy="230533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grpSp>
        <p:nvGrpSpPr>
          <p:cNvPr id="112" name="Group 111"/>
          <p:cNvGrpSpPr/>
          <p:nvPr/>
        </p:nvGrpSpPr>
        <p:grpSpPr>
          <a:xfrm>
            <a:off x="5322489" y="3245640"/>
            <a:ext cx="3389607" cy="27108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113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4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5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6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7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8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9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0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1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2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3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4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125" name="Picture Placeholder 33" descr="An empty placeholder to add an image. Click on the placeholder and select the image that you wish to add."/>
          <p:cNvSpPr>
            <a:spLocks noGrp="1" noChangeAspect="1"/>
          </p:cNvSpPr>
          <p:nvPr>
            <p:ph type="pic" sz="quarter" idx="19"/>
          </p:nvPr>
        </p:nvSpPr>
        <p:spPr>
          <a:xfrm>
            <a:off x="5546780" y="3456066"/>
            <a:ext cx="2993366" cy="230533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126" name="Text Placeholder 3"/>
          <p:cNvSpPr>
            <a:spLocks noGrp="1"/>
          </p:cNvSpPr>
          <p:nvPr>
            <p:ph type="body" sz="half" idx="21"/>
          </p:nvPr>
        </p:nvSpPr>
        <p:spPr>
          <a:xfrm>
            <a:off x="9066214" y="2484992"/>
            <a:ext cx="2286000" cy="3248729"/>
          </a:xfrm>
        </p:spPr>
        <p:txBody>
          <a:bodyPr anchor="t" anchorCtr="0"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pPr/>
              <a:t>‹#›</a:t>
            </a:fld>
            <a:endParaRPr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pPr/>
              <a:t>19-Dec-19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874251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11732" y="1330347"/>
            <a:ext cx="3840480" cy="210312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6613" y="914400"/>
            <a:ext cx="6172201" cy="50292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511732" y="3555523"/>
            <a:ext cx="3840480" cy="238807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65213" y="6019801"/>
            <a:ext cx="762000" cy="228600"/>
          </a:xfrm>
        </p:spPr>
        <p:txBody>
          <a:bodyPr/>
          <a:lstStyle>
            <a:lvl1pPr algn="l">
              <a:defRPr/>
            </a:lvl1pPr>
          </a:lstStyle>
          <a:p>
            <a:fld id="{022B156B-59AE-415F-B24B-8756D48BB977}" type="slidenum">
              <a:rPr/>
              <a:pPr/>
              <a:t>‹#›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8075611" y="6019801"/>
            <a:ext cx="1396260" cy="228600"/>
          </a:xfrm>
        </p:spPr>
        <p:txBody>
          <a:bodyPr/>
          <a:lstStyle/>
          <a:p>
            <a:fld id="{4CF99945-0A15-4715-AB6C-F5E56CF20F70}" type="datetimeFigureOut">
              <a:rPr lang="en-US"/>
              <a:t>19-Dec-19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2397626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92891" y="1330347"/>
            <a:ext cx="3840480" cy="2103120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dirty="0"/>
          </a:p>
        </p:txBody>
      </p:sp>
      <p:grpSp>
        <p:nvGrpSpPr>
          <p:cNvPr id="8" name="Group 7"/>
          <p:cNvGrpSpPr/>
          <p:nvPr/>
        </p:nvGrpSpPr>
        <p:grpSpPr>
          <a:xfrm>
            <a:off x="595546" y="781398"/>
            <a:ext cx="6433398" cy="5053665"/>
            <a:chOff x="5162444" y="781398"/>
            <a:chExt cx="6433398" cy="5053665"/>
          </a:xfrm>
        </p:grpSpPr>
        <p:sp>
          <p:nvSpPr>
            <p:cNvPr id="9" name="Freeform 42"/>
            <p:cNvSpPr>
              <a:spLocks/>
            </p:cNvSpPr>
            <p:nvPr/>
          </p:nvSpPr>
          <p:spPr bwMode="auto">
            <a:xfrm rot="16200000" flipV="1">
              <a:off x="3342557" y="3275021"/>
              <a:ext cx="3827994" cy="17568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" name="Freeform 43"/>
            <p:cNvSpPr>
              <a:spLocks/>
            </p:cNvSpPr>
            <p:nvPr/>
          </p:nvSpPr>
          <p:spPr bwMode="auto">
            <a:xfrm rot="16200000" flipV="1">
              <a:off x="9565728" y="3299447"/>
              <a:ext cx="3836876" cy="17568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grpSp>
          <p:nvGrpSpPr>
            <p:cNvPr id="11" name="Group 10"/>
            <p:cNvGrpSpPr/>
            <p:nvPr/>
          </p:nvGrpSpPr>
          <p:grpSpPr>
            <a:xfrm>
              <a:off x="5814205" y="859113"/>
              <a:ext cx="5129146" cy="4880471"/>
              <a:chOff x="7856559" y="859113"/>
              <a:chExt cx="3086791" cy="4880471"/>
            </a:xfrm>
          </p:grpSpPr>
          <p:sp>
            <p:nvSpPr>
              <p:cNvPr id="20" name="Freeform 41"/>
              <p:cNvSpPr>
                <a:spLocks/>
              </p:cNvSpPr>
              <p:nvPr/>
            </p:nvSpPr>
            <p:spPr bwMode="auto">
              <a:xfrm rot="16200000" flipV="1">
                <a:off x="9392183" y="4188416"/>
                <a:ext cx="15544" cy="3086791"/>
              </a:xfrm>
              <a:custGeom>
                <a:avLst/>
                <a:gdLst>
                  <a:gd name="T0" fmla="*/ 3 w 5"/>
                  <a:gd name="T1" fmla="*/ 0 h 868"/>
                  <a:gd name="T2" fmla="*/ 4 w 5"/>
                  <a:gd name="T3" fmla="*/ 217 h 868"/>
                  <a:gd name="T4" fmla="*/ 3 w 5"/>
                  <a:gd name="T5" fmla="*/ 326 h 868"/>
                  <a:gd name="T6" fmla="*/ 4 w 5"/>
                  <a:gd name="T7" fmla="*/ 434 h 868"/>
                  <a:gd name="T8" fmla="*/ 4 w 5"/>
                  <a:gd name="T9" fmla="*/ 651 h 868"/>
                  <a:gd name="T10" fmla="*/ 4 w 5"/>
                  <a:gd name="T11" fmla="*/ 760 h 868"/>
                  <a:gd name="T12" fmla="*/ 3 w 5"/>
                  <a:gd name="T13" fmla="*/ 868 h 868"/>
                  <a:gd name="T14" fmla="*/ 2 w 5"/>
                  <a:gd name="T15" fmla="*/ 868 h 868"/>
                  <a:gd name="T16" fmla="*/ 1 w 5"/>
                  <a:gd name="T17" fmla="*/ 760 h 868"/>
                  <a:gd name="T18" fmla="*/ 0 w 5"/>
                  <a:gd name="T19" fmla="*/ 651 h 868"/>
                  <a:gd name="T20" fmla="*/ 1 w 5"/>
                  <a:gd name="T21" fmla="*/ 434 h 868"/>
                  <a:gd name="T22" fmla="*/ 2 w 5"/>
                  <a:gd name="T23" fmla="*/ 326 h 868"/>
                  <a:gd name="T24" fmla="*/ 1 w 5"/>
                  <a:gd name="T25" fmla="*/ 217 h 868"/>
                  <a:gd name="T26" fmla="*/ 2 w 5"/>
                  <a:gd name="T27" fmla="*/ 0 h 868"/>
                  <a:gd name="T28" fmla="*/ 3 w 5"/>
                  <a:gd name="T29" fmla="*/ 0 h 8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5" h="868">
                    <a:moveTo>
                      <a:pt x="3" y="0"/>
                    </a:moveTo>
                    <a:cubicBezTo>
                      <a:pt x="4" y="73"/>
                      <a:pt x="4" y="145"/>
                      <a:pt x="4" y="217"/>
                    </a:cubicBezTo>
                    <a:cubicBezTo>
                      <a:pt x="4" y="253"/>
                      <a:pt x="3" y="290"/>
                      <a:pt x="3" y="326"/>
                    </a:cubicBezTo>
                    <a:cubicBezTo>
                      <a:pt x="3" y="362"/>
                      <a:pt x="3" y="398"/>
                      <a:pt x="4" y="434"/>
                    </a:cubicBezTo>
                    <a:cubicBezTo>
                      <a:pt x="4" y="507"/>
                      <a:pt x="5" y="579"/>
                      <a:pt x="4" y="651"/>
                    </a:cubicBezTo>
                    <a:cubicBezTo>
                      <a:pt x="5" y="687"/>
                      <a:pt x="4" y="724"/>
                      <a:pt x="4" y="760"/>
                    </a:cubicBezTo>
                    <a:cubicBezTo>
                      <a:pt x="4" y="796"/>
                      <a:pt x="3" y="832"/>
                      <a:pt x="3" y="868"/>
                    </a:cubicBezTo>
                    <a:cubicBezTo>
                      <a:pt x="2" y="868"/>
                      <a:pt x="2" y="868"/>
                      <a:pt x="2" y="868"/>
                    </a:cubicBezTo>
                    <a:cubicBezTo>
                      <a:pt x="2" y="832"/>
                      <a:pt x="1" y="796"/>
                      <a:pt x="1" y="760"/>
                    </a:cubicBezTo>
                    <a:cubicBezTo>
                      <a:pt x="1" y="724"/>
                      <a:pt x="0" y="687"/>
                      <a:pt x="0" y="651"/>
                    </a:cubicBezTo>
                    <a:cubicBezTo>
                      <a:pt x="0" y="579"/>
                      <a:pt x="1" y="507"/>
                      <a:pt x="1" y="434"/>
                    </a:cubicBezTo>
                    <a:cubicBezTo>
                      <a:pt x="2" y="398"/>
                      <a:pt x="2" y="362"/>
                      <a:pt x="2" y="326"/>
                    </a:cubicBezTo>
                    <a:cubicBezTo>
                      <a:pt x="2" y="290"/>
                      <a:pt x="1" y="253"/>
                      <a:pt x="1" y="217"/>
                    </a:cubicBezTo>
                    <a:cubicBezTo>
                      <a:pt x="0" y="145"/>
                      <a:pt x="1" y="73"/>
                      <a:pt x="2" y="0"/>
                    </a:cubicBezTo>
                    <a:lnTo>
                      <a:pt x="3" y="0"/>
                    </a:ln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  <p:sp>
            <p:nvSpPr>
              <p:cNvPr id="21" name="Freeform 44"/>
              <p:cNvSpPr>
                <a:spLocks/>
              </p:cNvSpPr>
              <p:nvPr/>
            </p:nvSpPr>
            <p:spPr bwMode="auto">
              <a:xfrm rot="16200000" flipV="1">
                <a:off x="9366943" y="-651271"/>
                <a:ext cx="13322" cy="3034090"/>
              </a:xfrm>
              <a:custGeom>
                <a:avLst/>
                <a:gdLst>
                  <a:gd name="T0" fmla="*/ 2 w 4"/>
                  <a:gd name="T1" fmla="*/ 853 h 853"/>
                  <a:gd name="T2" fmla="*/ 0 w 4"/>
                  <a:gd name="T3" fmla="*/ 640 h 853"/>
                  <a:gd name="T4" fmla="*/ 1 w 4"/>
                  <a:gd name="T5" fmla="*/ 533 h 853"/>
                  <a:gd name="T6" fmla="*/ 1 w 4"/>
                  <a:gd name="T7" fmla="*/ 427 h 853"/>
                  <a:gd name="T8" fmla="*/ 0 w 4"/>
                  <a:gd name="T9" fmla="*/ 213 h 853"/>
                  <a:gd name="T10" fmla="*/ 0 w 4"/>
                  <a:gd name="T11" fmla="*/ 107 h 853"/>
                  <a:gd name="T12" fmla="*/ 2 w 4"/>
                  <a:gd name="T13" fmla="*/ 0 h 853"/>
                  <a:gd name="T14" fmla="*/ 2 w 4"/>
                  <a:gd name="T15" fmla="*/ 0 h 853"/>
                  <a:gd name="T16" fmla="*/ 3 w 4"/>
                  <a:gd name="T17" fmla="*/ 107 h 853"/>
                  <a:gd name="T18" fmla="*/ 4 w 4"/>
                  <a:gd name="T19" fmla="*/ 213 h 853"/>
                  <a:gd name="T20" fmla="*/ 3 w 4"/>
                  <a:gd name="T21" fmla="*/ 427 h 853"/>
                  <a:gd name="T22" fmla="*/ 2 w 4"/>
                  <a:gd name="T23" fmla="*/ 533 h 853"/>
                  <a:gd name="T24" fmla="*/ 3 w 4"/>
                  <a:gd name="T25" fmla="*/ 640 h 853"/>
                  <a:gd name="T26" fmla="*/ 2 w 4"/>
                  <a:gd name="T27" fmla="*/ 853 h 8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" h="853">
                    <a:moveTo>
                      <a:pt x="2" y="853"/>
                    </a:moveTo>
                    <a:cubicBezTo>
                      <a:pt x="0" y="782"/>
                      <a:pt x="0" y="711"/>
                      <a:pt x="0" y="640"/>
                    </a:cubicBezTo>
                    <a:cubicBezTo>
                      <a:pt x="0" y="604"/>
                      <a:pt x="1" y="569"/>
                      <a:pt x="1" y="533"/>
                    </a:cubicBezTo>
                    <a:cubicBezTo>
                      <a:pt x="1" y="498"/>
                      <a:pt x="1" y="462"/>
                      <a:pt x="1" y="427"/>
                    </a:cubicBezTo>
                    <a:cubicBezTo>
                      <a:pt x="0" y="356"/>
                      <a:pt x="0" y="284"/>
                      <a:pt x="0" y="213"/>
                    </a:cubicBezTo>
                    <a:cubicBezTo>
                      <a:pt x="0" y="178"/>
                      <a:pt x="0" y="142"/>
                      <a:pt x="0" y="107"/>
                    </a:cubicBezTo>
                    <a:cubicBezTo>
                      <a:pt x="1" y="71"/>
                      <a:pt x="1" y="36"/>
                      <a:pt x="2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3" y="36"/>
                      <a:pt x="3" y="71"/>
                      <a:pt x="3" y="107"/>
                    </a:cubicBezTo>
                    <a:cubicBezTo>
                      <a:pt x="4" y="142"/>
                      <a:pt x="4" y="178"/>
                      <a:pt x="4" y="213"/>
                    </a:cubicBezTo>
                    <a:cubicBezTo>
                      <a:pt x="4" y="284"/>
                      <a:pt x="3" y="356"/>
                      <a:pt x="3" y="427"/>
                    </a:cubicBezTo>
                    <a:cubicBezTo>
                      <a:pt x="3" y="462"/>
                      <a:pt x="2" y="498"/>
                      <a:pt x="2" y="533"/>
                    </a:cubicBezTo>
                    <a:cubicBezTo>
                      <a:pt x="3" y="569"/>
                      <a:pt x="3" y="604"/>
                      <a:pt x="3" y="640"/>
                    </a:cubicBezTo>
                    <a:cubicBezTo>
                      <a:pt x="4" y="711"/>
                      <a:pt x="3" y="782"/>
                      <a:pt x="2" y="853"/>
                    </a:cubicBezTo>
                    <a:close/>
                  </a:path>
                </a:pathLst>
              </a:custGeom>
              <a:solidFill>
                <a:schemeClr val="tx1">
                  <a:lumMod val="50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/>
              </a:p>
            </p:txBody>
          </p:sp>
        </p:grpSp>
        <p:sp>
          <p:nvSpPr>
            <p:cNvPr id="12" name="Freeform 45"/>
            <p:cNvSpPr>
              <a:spLocks noEditPoints="1"/>
            </p:cNvSpPr>
            <p:nvPr/>
          </p:nvSpPr>
          <p:spPr bwMode="auto">
            <a:xfrm rot="16200000" flipV="1">
              <a:off x="5186001" y="5323012"/>
              <a:ext cx="477390" cy="524504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46"/>
            <p:cNvSpPr>
              <a:spLocks noEditPoints="1"/>
            </p:cNvSpPr>
            <p:nvPr/>
          </p:nvSpPr>
          <p:spPr bwMode="auto">
            <a:xfrm rot="16200000" flipV="1">
              <a:off x="5197295" y="5324846"/>
              <a:ext cx="477390" cy="511956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47"/>
            <p:cNvSpPr>
              <a:spLocks noEditPoints="1"/>
            </p:cNvSpPr>
            <p:nvPr/>
          </p:nvSpPr>
          <p:spPr bwMode="auto">
            <a:xfrm rot="16200000" flipV="1">
              <a:off x="11076843" y="5321082"/>
              <a:ext cx="508476" cy="519485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48"/>
            <p:cNvSpPr>
              <a:spLocks noEditPoints="1"/>
            </p:cNvSpPr>
            <p:nvPr/>
          </p:nvSpPr>
          <p:spPr bwMode="auto">
            <a:xfrm rot="16200000" flipV="1">
              <a:off x="11093207" y="5321324"/>
              <a:ext cx="470728" cy="534543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49"/>
            <p:cNvSpPr>
              <a:spLocks noEditPoints="1"/>
            </p:cNvSpPr>
            <p:nvPr/>
          </p:nvSpPr>
          <p:spPr bwMode="auto">
            <a:xfrm rot="16200000" flipV="1">
              <a:off x="11051654" y="771453"/>
              <a:ext cx="468508" cy="519485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50"/>
            <p:cNvSpPr>
              <a:spLocks noEditPoints="1"/>
            </p:cNvSpPr>
            <p:nvPr/>
          </p:nvSpPr>
          <p:spPr bwMode="auto">
            <a:xfrm rot="16200000" flipV="1">
              <a:off x="11044126" y="786511"/>
              <a:ext cx="468508" cy="489370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51"/>
            <p:cNvSpPr>
              <a:spLocks noEditPoints="1"/>
            </p:cNvSpPr>
            <p:nvPr/>
          </p:nvSpPr>
          <p:spPr bwMode="auto">
            <a:xfrm rot="16200000" flipV="1">
              <a:off x="5232723" y="721157"/>
              <a:ext cx="424100" cy="544581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52"/>
            <p:cNvSpPr>
              <a:spLocks noEditPoints="1"/>
            </p:cNvSpPr>
            <p:nvPr/>
          </p:nvSpPr>
          <p:spPr bwMode="auto">
            <a:xfrm rot="16200000" flipV="1">
              <a:off x="5241796" y="749729"/>
              <a:ext cx="428541" cy="491879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solidFill>
              <a:schemeClr val="tx1">
                <a:lumMod val="50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836613" y="1031195"/>
            <a:ext cx="5943600" cy="4572000"/>
          </a:xfrm>
          <a:solidFill>
            <a:schemeClr val="accent2">
              <a:lumMod val="40000"/>
              <a:lumOff val="60000"/>
            </a:schemeClr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92891" y="3555521"/>
            <a:ext cx="3840480" cy="2168517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19-Dec-19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95758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19-Dec-19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4479362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624268" y="304800"/>
            <a:ext cx="1729531" cy="56769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304800"/>
            <a:ext cx="8633671" cy="56769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19-Dec-19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5803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19-Dec-19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96309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5613" y="1828800"/>
            <a:ext cx="6858002" cy="1828800"/>
          </a:xfrm>
        </p:spPr>
        <p:txBody>
          <a:bodyPr anchor="b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5610" y="3733800"/>
            <a:ext cx="6858002" cy="914400"/>
          </a:xfrm>
        </p:spPr>
        <p:txBody>
          <a:bodyPr/>
          <a:lstStyle>
            <a:lvl1pPr marL="0" indent="0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292579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5212" y="1825625"/>
            <a:ext cx="4954588" cy="41879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4951414" cy="418795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19-Dec-19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727551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1681163"/>
            <a:ext cx="4956048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505075"/>
            <a:ext cx="4956048" cy="3476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4956048" cy="823912"/>
          </a:xfrm>
        </p:spPr>
        <p:txBody>
          <a:bodyPr anchor="b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4956048" cy="34766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19-Dec-19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3185716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19-Dec-19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12816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t>‹#›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t>19-Dec-19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8478748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5212" y="304799"/>
            <a:ext cx="10058402" cy="1216152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9" name="Group 8"/>
          <p:cNvGrpSpPr/>
          <p:nvPr/>
        </p:nvGrpSpPr>
        <p:grpSpPr>
          <a:xfrm>
            <a:off x="1052422" y="1733550"/>
            <a:ext cx="4360503" cy="30500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10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1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2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3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4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5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6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7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8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9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0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1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6" name="Picture Placeholder 33" descr="An empty placeholder to add an image. Click on the placeholder and select the image that you wish to add."/>
          <p:cNvSpPr>
            <a:spLocks noGrp="1" noChangeAspect="1"/>
          </p:cNvSpPr>
          <p:nvPr>
            <p:ph type="pic" sz="quarter" idx="17"/>
          </p:nvPr>
        </p:nvSpPr>
        <p:spPr>
          <a:xfrm>
            <a:off x="1265028" y="1900210"/>
            <a:ext cx="3935536" cy="2571736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39" name="Text Placeholder 3"/>
          <p:cNvSpPr>
            <a:spLocks noGrp="1"/>
          </p:cNvSpPr>
          <p:nvPr>
            <p:ph type="body" sz="half" idx="2"/>
          </p:nvPr>
        </p:nvSpPr>
        <p:spPr>
          <a:xfrm>
            <a:off x="1052423" y="4935990"/>
            <a:ext cx="4368980" cy="100761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6763111" y="1733550"/>
            <a:ext cx="4360503" cy="3050038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23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4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5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6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7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8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29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0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1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2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3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34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37" name="Picture Placeholder 33" descr="An empty placeholder to add an image. Click on the placeholder and select the image that you wish to add."/>
          <p:cNvSpPr>
            <a:spLocks noGrp="1" noChangeAspect="1"/>
          </p:cNvSpPr>
          <p:nvPr>
            <p:ph type="pic" sz="quarter" idx="18"/>
          </p:nvPr>
        </p:nvSpPr>
        <p:spPr>
          <a:xfrm>
            <a:off x="6975717" y="1900210"/>
            <a:ext cx="3935536" cy="2571736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40" name="Text Placeholder 3"/>
          <p:cNvSpPr>
            <a:spLocks noGrp="1"/>
          </p:cNvSpPr>
          <p:nvPr>
            <p:ph type="body" sz="half" idx="19"/>
          </p:nvPr>
        </p:nvSpPr>
        <p:spPr>
          <a:xfrm>
            <a:off x="6742908" y="4935990"/>
            <a:ext cx="4368980" cy="100761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pPr/>
              <a:t>‹#›</a:t>
            </a:fld>
            <a:endParaRPr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pPr/>
              <a:t>19-Dec-19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168274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grpSp>
        <p:nvGrpSpPr>
          <p:cNvPr id="52" name="Group 51"/>
          <p:cNvGrpSpPr>
            <a:grpSpLocks noChangeAspect="1"/>
          </p:cNvGrpSpPr>
          <p:nvPr/>
        </p:nvGrpSpPr>
        <p:grpSpPr>
          <a:xfrm rot="5400000">
            <a:off x="1045139" y="1678105"/>
            <a:ext cx="3123347" cy="3089730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53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4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5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6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7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8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59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0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1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2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3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64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79" name="Picture Placeholder 33" descr="An empty placeholder to add an image. Click on the placeholder and select the image that you wish to add."/>
          <p:cNvSpPr>
            <a:spLocks noGrp="1"/>
          </p:cNvSpPr>
          <p:nvPr>
            <p:ph type="pic" sz="quarter" idx="19"/>
          </p:nvPr>
        </p:nvSpPr>
        <p:spPr>
          <a:xfrm>
            <a:off x="1249168" y="1824285"/>
            <a:ext cx="2715289" cy="277630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81" name="Text Placeholder 3"/>
          <p:cNvSpPr>
            <a:spLocks noGrp="1"/>
          </p:cNvSpPr>
          <p:nvPr>
            <p:ph type="body" sz="half" idx="2"/>
          </p:nvPr>
        </p:nvSpPr>
        <p:spPr>
          <a:xfrm>
            <a:off x="1235212" y="4947405"/>
            <a:ext cx="2743200" cy="9144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84" name="Group 83"/>
          <p:cNvGrpSpPr>
            <a:grpSpLocks noChangeAspect="1"/>
          </p:cNvGrpSpPr>
          <p:nvPr userDrawn="1"/>
        </p:nvGrpSpPr>
        <p:grpSpPr>
          <a:xfrm rot="5400000">
            <a:off x="4517135" y="1678105"/>
            <a:ext cx="3123347" cy="3089730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85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6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7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8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89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0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1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2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3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4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5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6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78" name="Picture Placeholder 33" descr="An empty placeholder to add an image. Click on the placeholder and select the image that you wish to add."/>
          <p:cNvSpPr>
            <a:spLocks noGrp="1"/>
          </p:cNvSpPr>
          <p:nvPr>
            <p:ph type="pic" sz="quarter" idx="18"/>
          </p:nvPr>
        </p:nvSpPr>
        <p:spPr>
          <a:xfrm>
            <a:off x="4720924" y="1824285"/>
            <a:ext cx="2715768" cy="277630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82" name="Text Placeholder 3"/>
          <p:cNvSpPr>
            <a:spLocks noGrp="1"/>
          </p:cNvSpPr>
          <p:nvPr>
            <p:ph type="body" sz="half" idx="21"/>
          </p:nvPr>
        </p:nvSpPr>
        <p:spPr>
          <a:xfrm>
            <a:off x="4707208" y="4947405"/>
            <a:ext cx="2743200" cy="9144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97" name="Group 96"/>
          <p:cNvGrpSpPr>
            <a:grpSpLocks noChangeAspect="1"/>
          </p:cNvGrpSpPr>
          <p:nvPr userDrawn="1"/>
        </p:nvGrpSpPr>
        <p:grpSpPr>
          <a:xfrm rot="5400000">
            <a:off x="8019009" y="1678105"/>
            <a:ext cx="3123347" cy="3089730"/>
            <a:chOff x="895350" y="3313113"/>
            <a:chExt cx="3613151" cy="2790825"/>
          </a:xfrm>
          <a:solidFill>
            <a:schemeClr val="tx1">
              <a:lumMod val="50000"/>
            </a:schemeClr>
          </a:solidFill>
        </p:grpSpPr>
        <p:sp>
          <p:nvSpPr>
            <p:cNvPr id="98" name="Freeform 41"/>
            <p:cNvSpPr>
              <a:spLocks/>
            </p:cNvSpPr>
            <p:nvPr/>
          </p:nvSpPr>
          <p:spPr bwMode="auto">
            <a:xfrm>
              <a:off x="963613" y="3725863"/>
              <a:ext cx="11113" cy="1952625"/>
            </a:xfrm>
            <a:custGeom>
              <a:avLst/>
              <a:gdLst>
                <a:gd name="T0" fmla="*/ 3 w 5"/>
                <a:gd name="T1" fmla="*/ 0 h 868"/>
                <a:gd name="T2" fmla="*/ 4 w 5"/>
                <a:gd name="T3" fmla="*/ 217 h 868"/>
                <a:gd name="T4" fmla="*/ 3 w 5"/>
                <a:gd name="T5" fmla="*/ 326 h 868"/>
                <a:gd name="T6" fmla="*/ 4 w 5"/>
                <a:gd name="T7" fmla="*/ 434 h 868"/>
                <a:gd name="T8" fmla="*/ 4 w 5"/>
                <a:gd name="T9" fmla="*/ 651 h 868"/>
                <a:gd name="T10" fmla="*/ 4 w 5"/>
                <a:gd name="T11" fmla="*/ 760 h 868"/>
                <a:gd name="T12" fmla="*/ 3 w 5"/>
                <a:gd name="T13" fmla="*/ 868 h 868"/>
                <a:gd name="T14" fmla="*/ 2 w 5"/>
                <a:gd name="T15" fmla="*/ 868 h 868"/>
                <a:gd name="T16" fmla="*/ 1 w 5"/>
                <a:gd name="T17" fmla="*/ 760 h 868"/>
                <a:gd name="T18" fmla="*/ 0 w 5"/>
                <a:gd name="T19" fmla="*/ 651 h 868"/>
                <a:gd name="T20" fmla="*/ 1 w 5"/>
                <a:gd name="T21" fmla="*/ 434 h 868"/>
                <a:gd name="T22" fmla="*/ 2 w 5"/>
                <a:gd name="T23" fmla="*/ 326 h 868"/>
                <a:gd name="T24" fmla="*/ 1 w 5"/>
                <a:gd name="T25" fmla="*/ 217 h 868"/>
                <a:gd name="T26" fmla="*/ 2 w 5"/>
                <a:gd name="T27" fmla="*/ 0 h 868"/>
                <a:gd name="T28" fmla="*/ 3 w 5"/>
                <a:gd name="T29" fmla="*/ 0 h 8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" h="868">
                  <a:moveTo>
                    <a:pt x="3" y="0"/>
                  </a:moveTo>
                  <a:cubicBezTo>
                    <a:pt x="4" y="73"/>
                    <a:pt x="4" y="145"/>
                    <a:pt x="4" y="217"/>
                  </a:cubicBezTo>
                  <a:cubicBezTo>
                    <a:pt x="4" y="253"/>
                    <a:pt x="3" y="290"/>
                    <a:pt x="3" y="326"/>
                  </a:cubicBezTo>
                  <a:cubicBezTo>
                    <a:pt x="3" y="362"/>
                    <a:pt x="3" y="398"/>
                    <a:pt x="4" y="434"/>
                  </a:cubicBezTo>
                  <a:cubicBezTo>
                    <a:pt x="4" y="507"/>
                    <a:pt x="5" y="579"/>
                    <a:pt x="4" y="651"/>
                  </a:cubicBezTo>
                  <a:cubicBezTo>
                    <a:pt x="5" y="687"/>
                    <a:pt x="4" y="724"/>
                    <a:pt x="4" y="760"/>
                  </a:cubicBezTo>
                  <a:cubicBezTo>
                    <a:pt x="4" y="796"/>
                    <a:pt x="3" y="832"/>
                    <a:pt x="3" y="868"/>
                  </a:cubicBezTo>
                  <a:cubicBezTo>
                    <a:pt x="2" y="868"/>
                    <a:pt x="2" y="868"/>
                    <a:pt x="2" y="868"/>
                  </a:cubicBezTo>
                  <a:cubicBezTo>
                    <a:pt x="2" y="832"/>
                    <a:pt x="1" y="796"/>
                    <a:pt x="1" y="760"/>
                  </a:cubicBezTo>
                  <a:cubicBezTo>
                    <a:pt x="1" y="724"/>
                    <a:pt x="0" y="687"/>
                    <a:pt x="0" y="651"/>
                  </a:cubicBezTo>
                  <a:cubicBezTo>
                    <a:pt x="0" y="579"/>
                    <a:pt x="1" y="507"/>
                    <a:pt x="1" y="434"/>
                  </a:cubicBezTo>
                  <a:cubicBezTo>
                    <a:pt x="2" y="398"/>
                    <a:pt x="2" y="362"/>
                    <a:pt x="2" y="326"/>
                  </a:cubicBezTo>
                  <a:cubicBezTo>
                    <a:pt x="2" y="290"/>
                    <a:pt x="1" y="253"/>
                    <a:pt x="1" y="217"/>
                  </a:cubicBezTo>
                  <a:cubicBezTo>
                    <a:pt x="0" y="145"/>
                    <a:pt x="1" y="73"/>
                    <a:pt x="2" y="0"/>
                  </a:cubicBezTo>
                  <a:lnTo>
                    <a:pt x="3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99" name="Freeform 42"/>
            <p:cNvSpPr>
              <a:spLocks/>
            </p:cNvSpPr>
            <p:nvPr/>
          </p:nvSpPr>
          <p:spPr bwMode="auto">
            <a:xfrm>
              <a:off x="1350963" y="6038850"/>
              <a:ext cx="2736850" cy="11113"/>
            </a:xfrm>
            <a:custGeom>
              <a:avLst/>
              <a:gdLst>
                <a:gd name="T0" fmla="*/ 0 w 1216"/>
                <a:gd name="T1" fmla="*/ 2 h 5"/>
                <a:gd name="T2" fmla="*/ 304 w 1216"/>
                <a:gd name="T3" fmla="*/ 1 h 5"/>
                <a:gd name="T4" fmla="*/ 456 w 1216"/>
                <a:gd name="T5" fmla="*/ 2 h 5"/>
                <a:gd name="T6" fmla="*/ 608 w 1216"/>
                <a:gd name="T7" fmla="*/ 1 h 5"/>
                <a:gd name="T8" fmla="*/ 912 w 1216"/>
                <a:gd name="T9" fmla="*/ 0 h 5"/>
                <a:gd name="T10" fmla="*/ 1064 w 1216"/>
                <a:gd name="T11" fmla="*/ 1 h 5"/>
                <a:gd name="T12" fmla="*/ 1216 w 1216"/>
                <a:gd name="T13" fmla="*/ 2 h 5"/>
                <a:gd name="T14" fmla="*/ 1216 w 1216"/>
                <a:gd name="T15" fmla="*/ 2 h 5"/>
                <a:gd name="T16" fmla="*/ 1064 w 1216"/>
                <a:gd name="T17" fmla="*/ 4 h 5"/>
                <a:gd name="T18" fmla="*/ 912 w 1216"/>
                <a:gd name="T19" fmla="*/ 4 h 5"/>
                <a:gd name="T20" fmla="*/ 608 w 1216"/>
                <a:gd name="T21" fmla="*/ 3 h 5"/>
                <a:gd name="T22" fmla="*/ 456 w 1216"/>
                <a:gd name="T23" fmla="*/ 3 h 5"/>
                <a:gd name="T24" fmla="*/ 304 w 1216"/>
                <a:gd name="T25" fmla="*/ 4 h 5"/>
                <a:gd name="T26" fmla="*/ 0 w 1216"/>
                <a:gd name="T27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216" h="5">
                  <a:moveTo>
                    <a:pt x="0" y="2"/>
                  </a:moveTo>
                  <a:cubicBezTo>
                    <a:pt x="101" y="1"/>
                    <a:pt x="202" y="0"/>
                    <a:pt x="304" y="1"/>
                  </a:cubicBezTo>
                  <a:cubicBezTo>
                    <a:pt x="354" y="1"/>
                    <a:pt x="405" y="2"/>
                    <a:pt x="456" y="2"/>
                  </a:cubicBezTo>
                  <a:cubicBezTo>
                    <a:pt x="506" y="2"/>
                    <a:pt x="557" y="1"/>
                    <a:pt x="608" y="1"/>
                  </a:cubicBezTo>
                  <a:cubicBezTo>
                    <a:pt x="709" y="1"/>
                    <a:pt x="810" y="0"/>
                    <a:pt x="912" y="0"/>
                  </a:cubicBezTo>
                  <a:cubicBezTo>
                    <a:pt x="962" y="0"/>
                    <a:pt x="1013" y="1"/>
                    <a:pt x="1064" y="1"/>
                  </a:cubicBezTo>
                  <a:cubicBezTo>
                    <a:pt x="1114" y="1"/>
                    <a:pt x="1165" y="1"/>
                    <a:pt x="1216" y="2"/>
                  </a:cubicBezTo>
                  <a:cubicBezTo>
                    <a:pt x="1216" y="2"/>
                    <a:pt x="1216" y="2"/>
                    <a:pt x="1216" y="2"/>
                  </a:cubicBezTo>
                  <a:cubicBezTo>
                    <a:pt x="1165" y="3"/>
                    <a:pt x="1114" y="3"/>
                    <a:pt x="1064" y="4"/>
                  </a:cubicBezTo>
                  <a:cubicBezTo>
                    <a:pt x="1013" y="4"/>
                    <a:pt x="962" y="4"/>
                    <a:pt x="912" y="4"/>
                  </a:cubicBezTo>
                  <a:cubicBezTo>
                    <a:pt x="810" y="5"/>
                    <a:pt x="709" y="4"/>
                    <a:pt x="608" y="3"/>
                  </a:cubicBezTo>
                  <a:cubicBezTo>
                    <a:pt x="557" y="3"/>
                    <a:pt x="506" y="3"/>
                    <a:pt x="456" y="3"/>
                  </a:cubicBezTo>
                  <a:cubicBezTo>
                    <a:pt x="405" y="3"/>
                    <a:pt x="354" y="4"/>
                    <a:pt x="304" y="4"/>
                  </a:cubicBezTo>
                  <a:cubicBezTo>
                    <a:pt x="202" y="4"/>
                    <a:pt x="101" y="4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0" name="Freeform 43"/>
            <p:cNvSpPr>
              <a:spLocks/>
            </p:cNvSpPr>
            <p:nvPr/>
          </p:nvSpPr>
          <p:spPr bwMode="auto">
            <a:xfrm>
              <a:off x="1330325" y="3378200"/>
              <a:ext cx="2743200" cy="11113"/>
            </a:xfrm>
            <a:custGeom>
              <a:avLst/>
              <a:gdLst>
                <a:gd name="T0" fmla="*/ 0 w 1219"/>
                <a:gd name="T1" fmla="*/ 2 h 5"/>
                <a:gd name="T2" fmla="*/ 304 w 1219"/>
                <a:gd name="T3" fmla="*/ 1 h 5"/>
                <a:gd name="T4" fmla="*/ 457 w 1219"/>
                <a:gd name="T5" fmla="*/ 2 h 5"/>
                <a:gd name="T6" fmla="*/ 609 w 1219"/>
                <a:gd name="T7" fmla="*/ 1 h 5"/>
                <a:gd name="T8" fmla="*/ 914 w 1219"/>
                <a:gd name="T9" fmla="*/ 0 h 5"/>
                <a:gd name="T10" fmla="*/ 1067 w 1219"/>
                <a:gd name="T11" fmla="*/ 1 h 5"/>
                <a:gd name="T12" fmla="*/ 1219 w 1219"/>
                <a:gd name="T13" fmla="*/ 2 h 5"/>
                <a:gd name="T14" fmla="*/ 1219 w 1219"/>
                <a:gd name="T15" fmla="*/ 3 h 5"/>
                <a:gd name="T16" fmla="*/ 1067 w 1219"/>
                <a:gd name="T17" fmla="*/ 4 h 5"/>
                <a:gd name="T18" fmla="*/ 914 w 1219"/>
                <a:gd name="T19" fmla="*/ 4 h 5"/>
                <a:gd name="T20" fmla="*/ 609 w 1219"/>
                <a:gd name="T21" fmla="*/ 3 h 5"/>
                <a:gd name="T22" fmla="*/ 457 w 1219"/>
                <a:gd name="T23" fmla="*/ 3 h 5"/>
                <a:gd name="T24" fmla="*/ 304 w 1219"/>
                <a:gd name="T25" fmla="*/ 4 h 5"/>
                <a:gd name="T26" fmla="*/ 0 w 1219"/>
                <a:gd name="T27" fmla="*/ 3 h 5"/>
                <a:gd name="T28" fmla="*/ 0 w 1219"/>
                <a:gd name="T29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1219" h="5">
                  <a:moveTo>
                    <a:pt x="0" y="2"/>
                  </a:moveTo>
                  <a:cubicBezTo>
                    <a:pt x="101" y="1"/>
                    <a:pt x="203" y="0"/>
                    <a:pt x="304" y="1"/>
                  </a:cubicBezTo>
                  <a:cubicBezTo>
                    <a:pt x="355" y="1"/>
                    <a:pt x="406" y="2"/>
                    <a:pt x="457" y="2"/>
                  </a:cubicBezTo>
                  <a:cubicBezTo>
                    <a:pt x="508" y="2"/>
                    <a:pt x="559" y="1"/>
                    <a:pt x="609" y="1"/>
                  </a:cubicBezTo>
                  <a:cubicBezTo>
                    <a:pt x="711" y="1"/>
                    <a:pt x="813" y="0"/>
                    <a:pt x="914" y="0"/>
                  </a:cubicBezTo>
                  <a:cubicBezTo>
                    <a:pt x="965" y="0"/>
                    <a:pt x="1016" y="1"/>
                    <a:pt x="1067" y="1"/>
                  </a:cubicBezTo>
                  <a:cubicBezTo>
                    <a:pt x="1117" y="1"/>
                    <a:pt x="1168" y="1"/>
                    <a:pt x="1219" y="2"/>
                  </a:cubicBezTo>
                  <a:cubicBezTo>
                    <a:pt x="1219" y="3"/>
                    <a:pt x="1219" y="3"/>
                    <a:pt x="1219" y="3"/>
                  </a:cubicBezTo>
                  <a:cubicBezTo>
                    <a:pt x="1168" y="3"/>
                    <a:pt x="1117" y="4"/>
                    <a:pt x="1067" y="4"/>
                  </a:cubicBezTo>
                  <a:cubicBezTo>
                    <a:pt x="1016" y="4"/>
                    <a:pt x="965" y="4"/>
                    <a:pt x="914" y="4"/>
                  </a:cubicBezTo>
                  <a:cubicBezTo>
                    <a:pt x="813" y="5"/>
                    <a:pt x="711" y="4"/>
                    <a:pt x="609" y="3"/>
                  </a:cubicBezTo>
                  <a:cubicBezTo>
                    <a:pt x="559" y="3"/>
                    <a:pt x="508" y="3"/>
                    <a:pt x="457" y="3"/>
                  </a:cubicBezTo>
                  <a:cubicBezTo>
                    <a:pt x="406" y="3"/>
                    <a:pt x="355" y="4"/>
                    <a:pt x="304" y="4"/>
                  </a:cubicBezTo>
                  <a:cubicBezTo>
                    <a:pt x="203" y="4"/>
                    <a:pt x="101" y="4"/>
                    <a:pt x="0" y="3"/>
                  </a:cubicBezTo>
                  <a:lnTo>
                    <a:pt x="0" y="2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1" name="Freeform 44"/>
            <p:cNvSpPr>
              <a:spLocks/>
            </p:cNvSpPr>
            <p:nvPr/>
          </p:nvSpPr>
          <p:spPr bwMode="auto">
            <a:xfrm>
              <a:off x="4443413" y="3759200"/>
              <a:ext cx="9525" cy="1919288"/>
            </a:xfrm>
            <a:custGeom>
              <a:avLst/>
              <a:gdLst>
                <a:gd name="T0" fmla="*/ 2 w 4"/>
                <a:gd name="T1" fmla="*/ 853 h 853"/>
                <a:gd name="T2" fmla="*/ 0 w 4"/>
                <a:gd name="T3" fmla="*/ 640 h 853"/>
                <a:gd name="T4" fmla="*/ 1 w 4"/>
                <a:gd name="T5" fmla="*/ 533 h 853"/>
                <a:gd name="T6" fmla="*/ 1 w 4"/>
                <a:gd name="T7" fmla="*/ 427 h 853"/>
                <a:gd name="T8" fmla="*/ 0 w 4"/>
                <a:gd name="T9" fmla="*/ 213 h 853"/>
                <a:gd name="T10" fmla="*/ 0 w 4"/>
                <a:gd name="T11" fmla="*/ 107 h 853"/>
                <a:gd name="T12" fmla="*/ 2 w 4"/>
                <a:gd name="T13" fmla="*/ 0 h 853"/>
                <a:gd name="T14" fmla="*/ 2 w 4"/>
                <a:gd name="T15" fmla="*/ 0 h 853"/>
                <a:gd name="T16" fmla="*/ 3 w 4"/>
                <a:gd name="T17" fmla="*/ 107 h 853"/>
                <a:gd name="T18" fmla="*/ 4 w 4"/>
                <a:gd name="T19" fmla="*/ 213 h 853"/>
                <a:gd name="T20" fmla="*/ 3 w 4"/>
                <a:gd name="T21" fmla="*/ 427 h 853"/>
                <a:gd name="T22" fmla="*/ 2 w 4"/>
                <a:gd name="T23" fmla="*/ 533 h 853"/>
                <a:gd name="T24" fmla="*/ 3 w 4"/>
                <a:gd name="T25" fmla="*/ 640 h 853"/>
                <a:gd name="T26" fmla="*/ 2 w 4"/>
                <a:gd name="T27" fmla="*/ 853 h 8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" h="853">
                  <a:moveTo>
                    <a:pt x="2" y="853"/>
                  </a:moveTo>
                  <a:cubicBezTo>
                    <a:pt x="0" y="782"/>
                    <a:pt x="0" y="711"/>
                    <a:pt x="0" y="640"/>
                  </a:cubicBezTo>
                  <a:cubicBezTo>
                    <a:pt x="0" y="604"/>
                    <a:pt x="1" y="569"/>
                    <a:pt x="1" y="533"/>
                  </a:cubicBezTo>
                  <a:cubicBezTo>
                    <a:pt x="1" y="498"/>
                    <a:pt x="1" y="462"/>
                    <a:pt x="1" y="427"/>
                  </a:cubicBezTo>
                  <a:cubicBezTo>
                    <a:pt x="0" y="356"/>
                    <a:pt x="0" y="284"/>
                    <a:pt x="0" y="213"/>
                  </a:cubicBezTo>
                  <a:cubicBezTo>
                    <a:pt x="0" y="178"/>
                    <a:pt x="0" y="142"/>
                    <a:pt x="0" y="107"/>
                  </a:cubicBezTo>
                  <a:cubicBezTo>
                    <a:pt x="1" y="71"/>
                    <a:pt x="1" y="36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3" y="36"/>
                    <a:pt x="3" y="71"/>
                    <a:pt x="3" y="107"/>
                  </a:cubicBezTo>
                  <a:cubicBezTo>
                    <a:pt x="4" y="142"/>
                    <a:pt x="4" y="178"/>
                    <a:pt x="4" y="213"/>
                  </a:cubicBezTo>
                  <a:cubicBezTo>
                    <a:pt x="4" y="284"/>
                    <a:pt x="3" y="356"/>
                    <a:pt x="3" y="427"/>
                  </a:cubicBezTo>
                  <a:cubicBezTo>
                    <a:pt x="3" y="462"/>
                    <a:pt x="2" y="498"/>
                    <a:pt x="2" y="533"/>
                  </a:cubicBezTo>
                  <a:cubicBezTo>
                    <a:pt x="3" y="569"/>
                    <a:pt x="3" y="604"/>
                    <a:pt x="3" y="640"/>
                  </a:cubicBezTo>
                  <a:cubicBezTo>
                    <a:pt x="4" y="711"/>
                    <a:pt x="3" y="782"/>
                    <a:pt x="2" y="85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2" name="Freeform 45"/>
            <p:cNvSpPr>
              <a:spLocks noEditPoints="1"/>
            </p:cNvSpPr>
            <p:nvPr/>
          </p:nvSpPr>
          <p:spPr bwMode="auto">
            <a:xfrm>
              <a:off x="903288" y="5772150"/>
              <a:ext cx="341313" cy="331788"/>
            </a:xfrm>
            <a:custGeom>
              <a:avLst/>
              <a:gdLst>
                <a:gd name="T0" fmla="*/ 127 w 152"/>
                <a:gd name="T1" fmla="*/ 122 h 148"/>
                <a:gd name="T2" fmla="*/ 84 w 152"/>
                <a:gd name="T3" fmla="*/ 134 h 148"/>
                <a:gd name="T4" fmla="*/ 112 w 152"/>
                <a:gd name="T5" fmla="*/ 131 h 148"/>
                <a:gd name="T6" fmla="*/ 48 w 152"/>
                <a:gd name="T7" fmla="*/ 142 h 148"/>
                <a:gd name="T8" fmla="*/ 4 w 152"/>
                <a:gd name="T9" fmla="*/ 95 h 148"/>
                <a:gd name="T10" fmla="*/ 20 w 152"/>
                <a:gd name="T11" fmla="*/ 61 h 148"/>
                <a:gd name="T12" fmla="*/ 26 w 152"/>
                <a:gd name="T13" fmla="*/ 58 h 148"/>
                <a:gd name="T14" fmla="*/ 31 w 152"/>
                <a:gd name="T15" fmla="*/ 23 h 148"/>
                <a:gd name="T16" fmla="*/ 19 w 152"/>
                <a:gd name="T17" fmla="*/ 0 h 148"/>
                <a:gd name="T18" fmla="*/ 33 w 152"/>
                <a:gd name="T19" fmla="*/ 57 h 148"/>
                <a:gd name="T20" fmla="*/ 41 w 152"/>
                <a:gd name="T21" fmla="*/ 63 h 148"/>
                <a:gd name="T22" fmla="*/ 36 w 152"/>
                <a:gd name="T23" fmla="*/ 80 h 148"/>
                <a:gd name="T24" fmla="*/ 26 w 152"/>
                <a:gd name="T25" fmla="*/ 67 h 148"/>
                <a:gd name="T26" fmla="*/ 64 w 152"/>
                <a:gd name="T27" fmla="*/ 132 h 148"/>
                <a:gd name="T28" fmla="*/ 84 w 152"/>
                <a:gd name="T29" fmla="*/ 112 h 148"/>
                <a:gd name="T30" fmla="*/ 77 w 152"/>
                <a:gd name="T31" fmla="*/ 131 h 148"/>
                <a:gd name="T32" fmla="*/ 152 w 152"/>
                <a:gd name="T33" fmla="*/ 129 h 148"/>
                <a:gd name="T34" fmla="*/ 114 w 152"/>
                <a:gd name="T35" fmla="*/ 131 h 148"/>
                <a:gd name="T36" fmla="*/ 127 w 152"/>
                <a:gd name="T37" fmla="*/ 122 h 148"/>
                <a:gd name="T38" fmla="*/ 74 w 152"/>
                <a:gd name="T39" fmla="*/ 128 h 148"/>
                <a:gd name="T40" fmla="*/ 68 w 152"/>
                <a:gd name="T41" fmla="*/ 112 h 148"/>
                <a:gd name="T42" fmla="*/ 66 w 152"/>
                <a:gd name="T43" fmla="*/ 117 h 148"/>
                <a:gd name="T44" fmla="*/ 66 w 152"/>
                <a:gd name="T45" fmla="*/ 125 h 148"/>
                <a:gd name="T46" fmla="*/ 73 w 152"/>
                <a:gd name="T47" fmla="*/ 128 h 148"/>
                <a:gd name="T48" fmla="*/ 74 w 152"/>
                <a:gd name="T49" fmla="*/ 114 h 148"/>
                <a:gd name="T50" fmla="*/ 74 w 152"/>
                <a:gd name="T51" fmla="*/ 128 h 148"/>
                <a:gd name="T52" fmla="*/ 9 w 152"/>
                <a:gd name="T53" fmla="*/ 88 h 148"/>
                <a:gd name="T54" fmla="*/ 56 w 152"/>
                <a:gd name="T55" fmla="*/ 135 h 148"/>
                <a:gd name="T56" fmla="*/ 9 w 152"/>
                <a:gd name="T57" fmla="*/ 88 h 148"/>
                <a:gd name="T58" fmla="*/ 37 w 152"/>
                <a:gd name="T59" fmla="*/ 61 h 148"/>
                <a:gd name="T60" fmla="*/ 31 w 152"/>
                <a:gd name="T61" fmla="*/ 77 h 148"/>
                <a:gd name="T62" fmla="*/ 37 w 152"/>
                <a:gd name="T63" fmla="*/ 61 h 148"/>
                <a:gd name="T64" fmla="*/ 30 w 152"/>
                <a:gd name="T65" fmla="*/ 57 h 148"/>
                <a:gd name="T66" fmla="*/ 33 w 152"/>
                <a:gd name="T67" fmla="*/ 31 h 148"/>
                <a:gd name="T68" fmla="*/ 30 w 152"/>
                <a:gd name="T69" fmla="*/ 57 h 148"/>
                <a:gd name="T70" fmla="*/ 30 w 152"/>
                <a:gd name="T71" fmla="*/ 61 h 148"/>
                <a:gd name="T72" fmla="*/ 30 w 152"/>
                <a:gd name="T73" fmla="*/ 74 h 148"/>
                <a:gd name="T74" fmla="*/ 30 w 152"/>
                <a:gd name="T75" fmla="*/ 6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2" h="148">
                  <a:moveTo>
                    <a:pt x="127" y="122"/>
                  </a:moveTo>
                  <a:cubicBezTo>
                    <a:pt x="115" y="118"/>
                    <a:pt x="99" y="137"/>
                    <a:pt x="84" y="134"/>
                  </a:cubicBezTo>
                  <a:cubicBezTo>
                    <a:pt x="92" y="142"/>
                    <a:pt x="106" y="130"/>
                    <a:pt x="112" y="131"/>
                  </a:cubicBezTo>
                  <a:cubicBezTo>
                    <a:pt x="95" y="147"/>
                    <a:pt x="66" y="127"/>
                    <a:pt x="48" y="142"/>
                  </a:cubicBezTo>
                  <a:cubicBezTo>
                    <a:pt x="19" y="142"/>
                    <a:pt x="1" y="123"/>
                    <a:pt x="4" y="95"/>
                  </a:cubicBezTo>
                  <a:cubicBezTo>
                    <a:pt x="6" y="82"/>
                    <a:pt x="19" y="74"/>
                    <a:pt x="20" y="61"/>
                  </a:cubicBezTo>
                  <a:cubicBezTo>
                    <a:pt x="23" y="58"/>
                    <a:pt x="22" y="60"/>
                    <a:pt x="26" y="58"/>
                  </a:cubicBezTo>
                  <a:cubicBezTo>
                    <a:pt x="25" y="45"/>
                    <a:pt x="33" y="34"/>
                    <a:pt x="31" y="23"/>
                  </a:cubicBezTo>
                  <a:cubicBezTo>
                    <a:pt x="30" y="12"/>
                    <a:pt x="19" y="8"/>
                    <a:pt x="19" y="0"/>
                  </a:cubicBezTo>
                  <a:cubicBezTo>
                    <a:pt x="36" y="7"/>
                    <a:pt x="41" y="36"/>
                    <a:pt x="33" y="57"/>
                  </a:cubicBezTo>
                  <a:cubicBezTo>
                    <a:pt x="34" y="60"/>
                    <a:pt x="40" y="59"/>
                    <a:pt x="41" y="63"/>
                  </a:cubicBezTo>
                  <a:cubicBezTo>
                    <a:pt x="43" y="69"/>
                    <a:pt x="40" y="75"/>
                    <a:pt x="36" y="80"/>
                  </a:cubicBezTo>
                  <a:cubicBezTo>
                    <a:pt x="27" y="79"/>
                    <a:pt x="20" y="74"/>
                    <a:pt x="26" y="67"/>
                  </a:cubicBezTo>
                  <a:cubicBezTo>
                    <a:pt x="1" y="88"/>
                    <a:pt x="14" y="148"/>
                    <a:pt x="64" y="132"/>
                  </a:cubicBezTo>
                  <a:cubicBezTo>
                    <a:pt x="54" y="118"/>
                    <a:pt x="73" y="97"/>
                    <a:pt x="84" y="112"/>
                  </a:cubicBezTo>
                  <a:cubicBezTo>
                    <a:pt x="86" y="123"/>
                    <a:pt x="81" y="126"/>
                    <a:pt x="77" y="131"/>
                  </a:cubicBezTo>
                  <a:cubicBezTo>
                    <a:pt x="101" y="137"/>
                    <a:pt x="133" y="102"/>
                    <a:pt x="152" y="129"/>
                  </a:cubicBezTo>
                  <a:cubicBezTo>
                    <a:pt x="143" y="117"/>
                    <a:pt x="124" y="124"/>
                    <a:pt x="114" y="131"/>
                  </a:cubicBezTo>
                  <a:cubicBezTo>
                    <a:pt x="116" y="126"/>
                    <a:pt x="123" y="126"/>
                    <a:pt x="127" y="122"/>
                  </a:cubicBezTo>
                  <a:close/>
                  <a:moveTo>
                    <a:pt x="74" y="128"/>
                  </a:moveTo>
                  <a:cubicBezTo>
                    <a:pt x="91" y="127"/>
                    <a:pt x="78" y="98"/>
                    <a:pt x="68" y="112"/>
                  </a:cubicBezTo>
                  <a:cubicBezTo>
                    <a:pt x="75" y="112"/>
                    <a:pt x="69" y="117"/>
                    <a:pt x="66" y="117"/>
                  </a:cubicBezTo>
                  <a:cubicBezTo>
                    <a:pt x="66" y="119"/>
                    <a:pt x="66" y="122"/>
                    <a:pt x="66" y="125"/>
                  </a:cubicBezTo>
                  <a:cubicBezTo>
                    <a:pt x="68" y="126"/>
                    <a:pt x="69" y="128"/>
                    <a:pt x="73" y="128"/>
                  </a:cubicBezTo>
                  <a:cubicBezTo>
                    <a:pt x="75" y="124"/>
                    <a:pt x="80" y="117"/>
                    <a:pt x="74" y="114"/>
                  </a:cubicBezTo>
                  <a:cubicBezTo>
                    <a:pt x="84" y="115"/>
                    <a:pt x="78" y="125"/>
                    <a:pt x="74" y="128"/>
                  </a:cubicBezTo>
                  <a:close/>
                  <a:moveTo>
                    <a:pt x="9" y="88"/>
                  </a:moveTo>
                  <a:cubicBezTo>
                    <a:pt x="0" y="121"/>
                    <a:pt x="28" y="148"/>
                    <a:pt x="56" y="135"/>
                  </a:cubicBezTo>
                  <a:cubicBezTo>
                    <a:pt x="20" y="145"/>
                    <a:pt x="13" y="115"/>
                    <a:pt x="9" y="88"/>
                  </a:cubicBezTo>
                  <a:close/>
                  <a:moveTo>
                    <a:pt x="37" y="61"/>
                  </a:moveTo>
                  <a:cubicBezTo>
                    <a:pt x="38" y="69"/>
                    <a:pt x="34" y="72"/>
                    <a:pt x="31" y="77"/>
                  </a:cubicBezTo>
                  <a:cubicBezTo>
                    <a:pt x="40" y="78"/>
                    <a:pt x="42" y="66"/>
                    <a:pt x="37" y="61"/>
                  </a:cubicBezTo>
                  <a:close/>
                  <a:moveTo>
                    <a:pt x="30" y="57"/>
                  </a:moveTo>
                  <a:cubicBezTo>
                    <a:pt x="30" y="49"/>
                    <a:pt x="38" y="40"/>
                    <a:pt x="33" y="31"/>
                  </a:cubicBezTo>
                  <a:cubicBezTo>
                    <a:pt x="34" y="41"/>
                    <a:pt x="26" y="49"/>
                    <a:pt x="30" y="57"/>
                  </a:cubicBezTo>
                  <a:close/>
                  <a:moveTo>
                    <a:pt x="30" y="61"/>
                  </a:moveTo>
                  <a:cubicBezTo>
                    <a:pt x="28" y="63"/>
                    <a:pt x="27" y="72"/>
                    <a:pt x="30" y="74"/>
                  </a:cubicBezTo>
                  <a:cubicBezTo>
                    <a:pt x="33" y="70"/>
                    <a:pt x="36" y="63"/>
                    <a:pt x="30" y="6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3" name="Freeform 46"/>
            <p:cNvSpPr>
              <a:spLocks noEditPoints="1"/>
            </p:cNvSpPr>
            <p:nvPr/>
          </p:nvSpPr>
          <p:spPr bwMode="auto">
            <a:xfrm>
              <a:off x="906463" y="5768975"/>
              <a:ext cx="341313" cy="323850"/>
            </a:xfrm>
            <a:custGeom>
              <a:avLst/>
              <a:gdLst>
                <a:gd name="T0" fmla="*/ 2 w 151"/>
                <a:gd name="T1" fmla="*/ 96 h 144"/>
                <a:gd name="T2" fmla="*/ 21 w 151"/>
                <a:gd name="T3" fmla="*/ 59 h 144"/>
                <a:gd name="T4" fmla="*/ 22 w 151"/>
                <a:gd name="T5" fmla="*/ 12 h 144"/>
                <a:gd name="T6" fmla="*/ 32 w 151"/>
                <a:gd name="T7" fmla="*/ 58 h 144"/>
                <a:gd name="T8" fmla="*/ 34 w 151"/>
                <a:gd name="T9" fmla="*/ 81 h 144"/>
                <a:gd name="T10" fmla="*/ 15 w 151"/>
                <a:gd name="T11" fmla="*/ 112 h 144"/>
                <a:gd name="T12" fmla="*/ 73 w 151"/>
                <a:gd name="T13" fmla="*/ 107 h 144"/>
                <a:gd name="T14" fmla="*/ 76 w 151"/>
                <a:gd name="T15" fmla="*/ 131 h 144"/>
                <a:gd name="T16" fmla="*/ 151 w 151"/>
                <a:gd name="T17" fmla="*/ 130 h 144"/>
                <a:gd name="T18" fmla="*/ 110 w 151"/>
                <a:gd name="T19" fmla="*/ 134 h 144"/>
                <a:gd name="T20" fmla="*/ 66 w 151"/>
                <a:gd name="T21" fmla="*/ 138 h 144"/>
                <a:gd name="T22" fmla="*/ 12 w 151"/>
                <a:gd name="T23" fmla="*/ 128 h 144"/>
                <a:gd name="T24" fmla="*/ 86 w 151"/>
                <a:gd name="T25" fmla="*/ 138 h 144"/>
                <a:gd name="T26" fmla="*/ 86 w 151"/>
                <a:gd name="T27" fmla="*/ 134 h 144"/>
                <a:gd name="T28" fmla="*/ 75 w 151"/>
                <a:gd name="T29" fmla="*/ 133 h 144"/>
                <a:gd name="T30" fmla="*/ 77 w 151"/>
                <a:gd name="T31" fmla="*/ 128 h 144"/>
                <a:gd name="T32" fmla="*/ 66 w 151"/>
                <a:gd name="T33" fmla="*/ 128 h 144"/>
                <a:gd name="T34" fmla="*/ 64 w 151"/>
                <a:gd name="T35" fmla="*/ 117 h 144"/>
                <a:gd name="T36" fmla="*/ 65 w 151"/>
                <a:gd name="T37" fmla="*/ 114 h 144"/>
                <a:gd name="T38" fmla="*/ 63 w 151"/>
                <a:gd name="T39" fmla="*/ 133 h 144"/>
                <a:gd name="T40" fmla="*/ 54 w 151"/>
                <a:gd name="T41" fmla="*/ 137 h 144"/>
                <a:gd name="T42" fmla="*/ 7 w 151"/>
                <a:gd name="T43" fmla="*/ 86 h 144"/>
                <a:gd name="T44" fmla="*/ 41 w 151"/>
                <a:gd name="T45" fmla="*/ 139 h 144"/>
                <a:gd name="T46" fmla="*/ 92 w 151"/>
                <a:gd name="T47" fmla="*/ 138 h 144"/>
                <a:gd name="T48" fmla="*/ 41 w 151"/>
                <a:gd name="T49" fmla="*/ 137 h 144"/>
                <a:gd name="T50" fmla="*/ 26 w 151"/>
                <a:gd name="T51" fmla="*/ 65 h 144"/>
                <a:gd name="T52" fmla="*/ 32 w 151"/>
                <a:gd name="T53" fmla="*/ 64 h 144"/>
                <a:gd name="T54" fmla="*/ 26 w 151"/>
                <a:gd name="T55" fmla="*/ 72 h 144"/>
                <a:gd name="T56" fmla="*/ 33 w 151"/>
                <a:gd name="T57" fmla="*/ 80 h 144"/>
                <a:gd name="T58" fmla="*/ 38 w 151"/>
                <a:gd name="T59" fmla="*/ 73 h 144"/>
                <a:gd name="T60" fmla="*/ 28 w 151"/>
                <a:gd name="T61" fmla="*/ 78 h 144"/>
                <a:gd name="T62" fmla="*/ 34 w 151"/>
                <a:gd name="T63" fmla="*/ 61 h 144"/>
                <a:gd name="T64" fmla="*/ 18 w 151"/>
                <a:gd name="T65" fmla="*/ 2 h 144"/>
                <a:gd name="T66" fmla="*/ 31 w 151"/>
                <a:gd name="T67" fmla="*/ 32 h 144"/>
                <a:gd name="T68" fmla="*/ 27 w 151"/>
                <a:gd name="T69" fmla="*/ 58 h 144"/>
                <a:gd name="T70" fmla="*/ 28 w 151"/>
                <a:gd name="T71" fmla="*/ 42 h 144"/>
                <a:gd name="T72" fmla="*/ 21 w 151"/>
                <a:gd name="T73" fmla="*/ 61 h 144"/>
                <a:gd name="T74" fmla="*/ 7 w 151"/>
                <a:gd name="T75" fmla="*/ 86 h 144"/>
                <a:gd name="T76" fmla="*/ 110 w 151"/>
                <a:gd name="T77" fmla="*/ 131 h 144"/>
                <a:gd name="T78" fmla="*/ 121 w 151"/>
                <a:gd name="T79" fmla="*/ 123 h 144"/>
                <a:gd name="T80" fmla="*/ 67 w 151"/>
                <a:gd name="T81" fmla="*/ 127 h 144"/>
                <a:gd name="T82" fmla="*/ 74 w 151"/>
                <a:gd name="T83" fmla="*/ 118 h 144"/>
                <a:gd name="T84" fmla="*/ 64 w 151"/>
                <a:gd name="T85" fmla="*/ 118 h 144"/>
                <a:gd name="T86" fmla="*/ 75 w 151"/>
                <a:gd name="T87" fmla="*/ 118 h 144"/>
                <a:gd name="T88" fmla="*/ 70 w 151"/>
                <a:gd name="T89" fmla="*/ 114 h 144"/>
                <a:gd name="T90" fmla="*/ 79 w 151"/>
                <a:gd name="T91" fmla="*/ 120 h 144"/>
                <a:gd name="T92" fmla="*/ 122 w 151"/>
                <a:gd name="T93" fmla="*/ 122 h 144"/>
                <a:gd name="T94" fmla="*/ 123 w 151"/>
                <a:gd name="T95" fmla="*/ 125 h 144"/>
                <a:gd name="T96" fmla="*/ 122 w 151"/>
                <a:gd name="T97" fmla="*/ 122 h 144"/>
                <a:gd name="T98" fmla="*/ 81 w 151"/>
                <a:gd name="T99" fmla="*/ 114 h 144"/>
                <a:gd name="T100" fmla="*/ 32 w 151"/>
                <a:gd name="T101" fmla="*/ 74 h 144"/>
                <a:gd name="T102" fmla="*/ 28 w 151"/>
                <a:gd name="T103" fmla="*/ 63 h 144"/>
                <a:gd name="T104" fmla="*/ 28 w 151"/>
                <a:gd name="T105" fmla="*/ 63 h 144"/>
                <a:gd name="T106" fmla="*/ 29 w 151"/>
                <a:gd name="T107" fmla="*/ 4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151" h="144">
                  <a:moveTo>
                    <a:pt x="47" y="144"/>
                  </a:moveTo>
                  <a:cubicBezTo>
                    <a:pt x="46" y="144"/>
                    <a:pt x="46" y="144"/>
                    <a:pt x="46" y="144"/>
                  </a:cubicBezTo>
                  <a:cubicBezTo>
                    <a:pt x="32" y="144"/>
                    <a:pt x="19" y="139"/>
                    <a:pt x="11" y="129"/>
                  </a:cubicBezTo>
                  <a:cubicBezTo>
                    <a:pt x="3" y="121"/>
                    <a:pt x="0" y="109"/>
                    <a:pt x="2" y="96"/>
                  </a:cubicBezTo>
                  <a:cubicBezTo>
                    <a:pt x="3" y="90"/>
                    <a:pt x="6" y="84"/>
                    <a:pt x="10" y="79"/>
                  </a:cubicBezTo>
                  <a:cubicBezTo>
                    <a:pt x="13" y="73"/>
                    <a:pt x="17" y="68"/>
                    <a:pt x="17" y="62"/>
                  </a:cubicBezTo>
                  <a:cubicBezTo>
                    <a:pt x="17" y="62"/>
                    <a:pt x="17" y="62"/>
                    <a:pt x="17" y="62"/>
                  </a:cubicBezTo>
                  <a:cubicBezTo>
                    <a:pt x="19" y="60"/>
                    <a:pt x="20" y="59"/>
                    <a:pt x="21" y="59"/>
                  </a:cubicBezTo>
                  <a:cubicBezTo>
                    <a:pt x="21" y="59"/>
                    <a:pt x="22" y="59"/>
                    <a:pt x="23" y="59"/>
                  </a:cubicBezTo>
                  <a:cubicBezTo>
                    <a:pt x="23" y="53"/>
                    <a:pt x="24" y="47"/>
                    <a:pt x="26" y="41"/>
                  </a:cubicBezTo>
                  <a:cubicBezTo>
                    <a:pt x="28" y="35"/>
                    <a:pt x="30" y="30"/>
                    <a:pt x="29" y="24"/>
                  </a:cubicBezTo>
                  <a:cubicBezTo>
                    <a:pt x="28" y="19"/>
                    <a:pt x="25" y="15"/>
                    <a:pt x="22" y="12"/>
                  </a:cubicBezTo>
                  <a:cubicBezTo>
                    <a:pt x="19" y="8"/>
                    <a:pt x="16" y="5"/>
                    <a:pt x="16" y="1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7" y="0"/>
                    <a:pt x="17" y="0"/>
                  </a:cubicBezTo>
                  <a:cubicBezTo>
                    <a:pt x="35" y="8"/>
                    <a:pt x="40" y="37"/>
                    <a:pt x="32" y="58"/>
                  </a:cubicBezTo>
                  <a:cubicBezTo>
                    <a:pt x="32" y="59"/>
                    <a:pt x="34" y="59"/>
                    <a:pt x="35" y="60"/>
                  </a:cubicBezTo>
                  <a:cubicBezTo>
                    <a:pt x="37" y="61"/>
                    <a:pt x="39" y="61"/>
                    <a:pt x="40" y="63"/>
                  </a:cubicBezTo>
                  <a:cubicBezTo>
                    <a:pt x="43" y="72"/>
                    <a:pt x="37" y="78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34" y="81"/>
                    <a:pt x="34" y="81"/>
                    <a:pt x="34" y="81"/>
                  </a:cubicBezTo>
                  <a:cubicBezTo>
                    <a:pt x="28" y="81"/>
                    <a:pt x="23" y="79"/>
                    <a:pt x="22" y="76"/>
                  </a:cubicBezTo>
                  <a:cubicBezTo>
                    <a:pt x="21" y="75"/>
                    <a:pt x="21" y="73"/>
                    <a:pt x="21" y="71"/>
                  </a:cubicBezTo>
                  <a:cubicBezTo>
                    <a:pt x="12" y="82"/>
                    <a:pt x="10" y="98"/>
                    <a:pt x="15" y="112"/>
                  </a:cubicBezTo>
                  <a:cubicBezTo>
                    <a:pt x="20" y="127"/>
                    <a:pt x="32" y="135"/>
                    <a:pt x="46" y="135"/>
                  </a:cubicBezTo>
                  <a:cubicBezTo>
                    <a:pt x="51" y="135"/>
                    <a:pt x="56" y="134"/>
                    <a:pt x="61" y="133"/>
                  </a:cubicBezTo>
                  <a:cubicBezTo>
                    <a:pt x="58" y="128"/>
                    <a:pt x="57" y="122"/>
                    <a:pt x="60" y="116"/>
                  </a:cubicBezTo>
                  <a:cubicBezTo>
                    <a:pt x="63" y="111"/>
                    <a:pt x="68" y="107"/>
                    <a:pt x="73" y="107"/>
                  </a:cubicBezTo>
                  <a:cubicBezTo>
                    <a:pt x="75" y="107"/>
                    <a:pt x="79" y="108"/>
                    <a:pt x="83" y="113"/>
                  </a:cubicBezTo>
                  <a:cubicBezTo>
                    <a:pt x="83" y="113"/>
                    <a:pt x="83" y="113"/>
                    <a:pt x="83" y="113"/>
                  </a:cubicBezTo>
                  <a:cubicBezTo>
                    <a:pt x="84" y="122"/>
                    <a:pt x="81" y="126"/>
                    <a:pt x="77" y="130"/>
                  </a:cubicBezTo>
                  <a:cubicBezTo>
                    <a:pt x="77" y="130"/>
                    <a:pt x="77" y="131"/>
                    <a:pt x="76" y="131"/>
                  </a:cubicBezTo>
                  <a:cubicBezTo>
                    <a:pt x="78" y="132"/>
                    <a:pt x="80" y="132"/>
                    <a:pt x="82" y="132"/>
                  </a:cubicBezTo>
                  <a:cubicBezTo>
                    <a:pt x="90" y="132"/>
                    <a:pt x="98" y="129"/>
                    <a:pt x="107" y="125"/>
                  </a:cubicBezTo>
                  <a:cubicBezTo>
                    <a:pt x="115" y="122"/>
                    <a:pt x="123" y="119"/>
                    <a:pt x="131" y="119"/>
                  </a:cubicBezTo>
                  <a:cubicBezTo>
                    <a:pt x="139" y="119"/>
                    <a:pt x="146" y="123"/>
                    <a:pt x="151" y="130"/>
                  </a:cubicBezTo>
                  <a:cubicBezTo>
                    <a:pt x="150" y="131"/>
                    <a:pt x="150" y="131"/>
                    <a:pt x="150" y="131"/>
                  </a:cubicBezTo>
                  <a:cubicBezTo>
                    <a:pt x="146" y="127"/>
                    <a:pt x="142" y="124"/>
                    <a:pt x="136" y="124"/>
                  </a:cubicBezTo>
                  <a:cubicBezTo>
                    <a:pt x="126" y="124"/>
                    <a:pt x="115" y="131"/>
                    <a:pt x="112" y="132"/>
                  </a:cubicBezTo>
                  <a:cubicBezTo>
                    <a:pt x="110" y="134"/>
                    <a:pt x="110" y="134"/>
                    <a:pt x="110" y="134"/>
                  </a:cubicBezTo>
                  <a:cubicBezTo>
                    <a:pt x="110" y="133"/>
                    <a:pt x="110" y="133"/>
                    <a:pt x="110" y="133"/>
                  </a:cubicBezTo>
                  <a:cubicBezTo>
                    <a:pt x="105" y="137"/>
                    <a:pt x="99" y="139"/>
                    <a:pt x="90" y="139"/>
                  </a:cubicBezTo>
                  <a:cubicBezTo>
                    <a:pt x="86" y="139"/>
                    <a:pt x="82" y="139"/>
                    <a:pt x="78" y="139"/>
                  </a:cubicBezTo>
                  <a:cubicBezTo>
                    <a:pt x="74" y="138"/>
                    <a:pt x="70" y="138"/>
                    <a:pt x="66" y="138"/>
                  </a:cubicBezTo>
                  <a:cubicBezTo>
                    <a:pt x="58" y="138"/>
                    <a:pt x="52" y="140"/>
                    <a:pt x="47" y="144"/>
                  </a:cubicBezTo>
                  <a:close/>
                  <a:moveTo>
                    <a:pt x="7" y="86"/>
                  </a:moveTo>
                  <a:cubicBezTo>
                    <a:pt x="5" y="89"/>
                    <a:pt x="4" y="93"/>
                    <a:pt x="3" y="96"/>
                  </a:cubicBezTo>
                  <a:cubicBezTo>
                    <a:pt x="2" y="109"/>
                    <a:pt x="5" y="120"/>
                    <a:pt x="12" y="128"/>
                  </a:cubicBezTo>
                  <a:cubicBezTo>
                    <a:pt x="20" y="137"/>
                    <a:pt x="32" y="142"/>
                    <a:pt x="46" y="142"/>
                  </a:cubicBezTo>
                  <a:cubicBezTo>
                    <a:pt x="51" y="138"/>
                    <a:pt x="57" y="136"/>
                    <a:pt x="66" y="136"/>
                  </a:cubicBezTo>
                  <a:cubicBezTo>
                    <a:pt x="70" y="136"/>
                    <a:pt x="74" y="137"/>
                    <a:pt x="78" y="137"/>
                  </a:cubicBezTo>
                  <a:cubicBezTo>
                    <a:pt x="81" y="137"/>
                    <a:pt x="83" y="138"/>
                    <a:pt x="86" y="138"/>
                  </a:cubicBezTo>
                  <a:cubicBezTo>
                    <a:pt x="84" y="137"/>
                    <a:pt x="83" y="136"/>
                    <a:pt x="81" y="135"/>
                  </a:cubicBezTo>
                  <a:cubicBezTo>
                    <a:pt x="80" y="133"/>
                    <a:pt x="80" y="133"/>
                    <a:pt x="80" y="133"/>
                  </a:cubicBezTo>
                  <a:cubicBezTo>
                    <a:pt x="82" y="134"/>
                    <a:pt x="82" y="134"/>
                    <a:pt x="82" y="134"/>
                  </a:cubicBezTo>
                  <a:cubicBezTo>
                    <a:pt x="83" y="134"/>
                    <a:pt x="84" y="134"/>
                    <a:pt x="86" y="134"/>
                  </a:cubicBezTo>
                  <a:cubicBezTo>
                    <a:pt x="92" y="134"/>
                    <a:pt x="99" y="131"/>
                    <a:pt x="105" y="128"/>
                  </a:cubicBezTo>
                  <a:cubicBezTo>
                    <a:pt x="105" y="128"/>
                    <a:pt x="105" y="128"/>
                    <a:pt x="105" y="128"/>
                  </a:cubicBezTo>
                  <a:cubicBezTo>
                    <a:pt x="97" y="131"/>
                    <a:pt x="89" y="133"/>
                    <a:pt x="82" y="133"/>
                  </a:cubicBezTo>
                  <a:cubicBezTo>
                    <a:pt x="79" y="133"/>
                    <a:pt x="77" y="133"/>
                    <a:pt x="75" y="133"/>
                  </a:cubicBezTo>
                  <a:cubicBezTo>
                    <a:pt x="74" y="132"/>
                    <a:pt x="74" y="132"/>
                    <a:pt x="74" y="132"/>
                  </a:cubicBezTo>
                  <a:cubicBezTo>
                    <a:pt x="74" y="131"/>
                    <a:pt x="74" y="131"/>
                    <a:pt x="74" y="131"/>
                  </a:cubicBezTo>
                  <a:cubicBezTo>
                    <a:pt x="75" y="131"/>
                    <a:pt x="76" y="130"/>
                    <a:pt x="76" y="129"/>
                  </a:cubicBezTo>
                  <a:cubicBezTo>
                    <a:pt x="77" y="129"/>
                    <a:pt x="77" y="128"/>
                    <a:pt x="77" y="128"/>
                  </a:cubicBezTo>
                  <a:cubicBezTo>
                    <a:pt x="76" y="129"/>
                    <a:pt x="74" y="130"/>
                    <a:pt x="72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70" y="130"/>
                    <a:pt x="70" y="130"/>
                    <a:pt x="70" y="130"/>
                  </a:cubicBezTo>
                  <a:cubicBezTo>
                    <a:pt x="68" y="130"/>
                    <a:pt x="67" y="129"/>
                    <a:pt x="66" y="128"/>
                  </a:cubicBezTo>
                  <a:cubicBezTo>
                    <a:pt x="65" y="128"/>
                    <a:pt x="64" y="127"/>
                    <a:pt x="63" y="127"/>
                  </a:cubicBezTo>
                  <a:cubicBezTo>
                    <a:pt x="63" y="127"/>
                    <a:pt x="63" y="127"/>
                    <a:pt x="63" y="127"/>
                  </a:cubicBezTo>
                  <a:cubicBezTo>
                    <a:pt x="63" y="117"/>
                    <a:pt x="63" y="117"/>
                    <a:pt x="63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4" y="117"/>
                    <a:pt x="64" y="117"/>
                    <a:pt x="64" y="117"/>
                  </a:cubicBezTo>
                  <a:cubicBezTo>
                    <a:pt x="66" y="117"/>
                    <a:pt x="68" y="115"/>
                    <a:pt x="68" y="114"/>
                  </a:cubicBezTo>
                  <a:cubicBezTo>
                    <a:pt x="68" y="114"/>
                    <a:pt x="68" y="114"/>
                    <a:pt x="66" y="114"/>
                  </a:cubicBezTo>
                  <a:cubicBezTo>
                    <a:pt x="65" y="114"/>
                    <a:pt x="65" y="114"/>
                    <a:pt x="65" y="114"/>
                  </a:cubicBezTo>
                  <a:cubicBezTo>
                    <a:pt x="66" y="113"/>
                    <a:pt x="66" y="113"/>
                    <a:pt x="66" y="113"/>
                  </a:cubicBezTo>
                  <a:cubicBezTo>
                    <a:pt x="67" y="110"/>
                    <a:pt x="69" y="109"/>
                    <a:pt x="71" y="109"/>
                  </a:cubicBezTo>
                  <a:cubicBezTo>
                    <a:pt x="67" y="110"/>
                    <a:pt x="64" y="113"/>
                    <a:pt x="62" y="117"/>
                  </a:cubicBezTo>
                  <a:cubicBezTo>
                    <a:pt x="59" y="122"/>
                    <a:pt x="59" y="128"/>
                    <a:pt x="63" y="133"/>
                  </a:cubicBezTo>
                  <a:cubicBezTo>
                    <a:pt x="63" y="134"/>
                    <a:pt x="63" y="134"/>
                    <a:pt x="63" y="134"/>
                  </a:cubicBezTo>
                  <a:cubicBezTo>
                    <a:pt x="62" y="134"/>
                    <a:pt x="62" y="134"/>
                    <a:pt x="62" y="134"/>
                  </a:cubicBezTo>
                  <a:cubicBezTo>
                    <a:pt x="59" y="135"/>
                    <a:pt x="56" y="136"/>
                    <a:pt x="54" y="136"/>
                  </a:cubicBezTo>
                  <a:cubicBezTo>
                    <a:pt x="54" y="137"/>
                    <a:pt x="54" y="137"/>
                    <a:pt x="54" y="137"/>
                  </a:cubicBezTo>
                  <a:cubicBezTo>
                    <a:pt x="49" y="139"/>
                    <a:pt x="44" y="140"/>
                    <a:pt x="39" y="140"/>
                  </a:cubicBezTo>
                  <a:cubicBezTo>
                    <a:pt x="29" y="140"/>
                    <a:pt x="19" y="135"/>
                    <a:pt x="13" y="127"/>
                  </a:cubicBezTo>
                  <a:cubicBezTo>
                    <a:pt x="5" y="116"/>
                    <a:pt x="2" y="103"/>
                    <a:pt x="6" y="89"/>
                  </a:cubicBezTo>
                  <a:lnTo>
                    <a:pt x="7" y="86"/>
                  </a:lnTo>
                  <a:close/>
                  <a:moveTo>
                    <a:pt x="7" y="93"/>
                  </a:moveTo>
                  <a:cubicBezTo>
                    <a:pt x="4" y="105"/>
                    <a:pt x="7" y="117"/>
                    <a:pt x="14" y="126"/>
                  </a:cubicBezTo>
                  <a:cubicBezTo>
                    <a:pt x="21" y="135"/>
                    <a:pt x="31" y="139"/>
                    <a:pt x="41" y="139"/>
                  </a:cubicBezTo>
                  <a:cubicBezTo>
                    <a:pt x="41" y="139"/>
                    <a:pt x="41" y="139"/>
                    <a:pt x="41" y="139"/>
                  </a:cubicBezTo>
                  <a:cubicBezTo>
                    <a:pt x="16" y="139"/>
                    <a:pt x="10" y="113"/>
                    <a:pt x="7" y="93"/>
                  </a:cubicBezTo>
                  <a:close/>
                  <a:moveTo>
                    <a:pt x="108" y="133"/>
                  </a:moveTo>
                  <a:cubicBezTo>
                    <a:pt x="106" y="133"/>
                    <a:pt x="104" y="134"/>
                    <a:pt x="102" y="135"/>
                  </a:cubicBezTo>
                  <a:cubicBezTo>
                    <a:pt x="99" y="136"/>
                    <a:pt x="95" y="137"/>
                    <a:pt x="92" y="138"/>
                  </a:cubicBezTo>
                  <a:cubicBezTo>
                    <a:pt x="99" y="138"/>
                    <a:pt x="104" y="136"/>
                    <a:pt x="108" y="133"/>
                  </a:cubicBezTo>
                  <a:close/>
                  <a:moveTo>
                    <a:pt x="7" y="86"/>
                  </a:moveTo>
                  <a:cubicBezTo>
                    <a:pt x="7" y="89"/>
                    <a:pt x="7" y="89"/>
                    <a:pt x="7" y="89"/>
                  </a:cubicBezTo>
                  <a:cubicBezTo>
                    <a:pt x="12" y="114"/>
                    <a:pt x="17" y="137"/>
                    <a:pt x="41" y="137"/>
                  </a:cubicBezTo>
                  <a:cubicBezTo>
                    <a:pt x="43" y="137"/>
                    <a:pt x="45" y="137"/>
                    <a:pt x="48" y="137"/>
                  </a:cubicBezTo>
                  <a:cubicBezTo>
                    <a:pt x="32" y="137"/>
                    <a:pt x="19" y="128"/>
                    <a:pt x="13" y="113"/>
                  </a:cubicBezTo>
                  <a:cubicBezTo>
                    <a:pt x="7" y="96"/>
                    <a:pt x="12" y="77"/>
                    <a:pt x="23" y="67"/>
                  </a:cubicBezTo>
                  <a:cubicBezTo>
                    <a:pt x="26" y="65"/>
                    <a:pt x="26" y="65"/>
                    <a:pt x="26" y="65"/>
                  </a:cubicBezTo>
                  <a:cubicBezTo>
                    <a:pt x="26" y="63"/>
                    <a:pt x="27" y="62"/>
                    <a:pt x="27" y="62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28" y="61"/>
                    <a:pt x="28" y="61"/>
                    <a:pt x="28" y="61"/>
                  </a:cubicBezTo>
                  <a:cubicBezTo>
                    <a:pt x="30" y="62"/>
                    <a:pt x="31" y="63"/>
                    <a:pt x="32" y="64"/>
                  </a:cubicBezTo>
                  <a:cubicBezTo>
                    <a:pt x="33" y="68"/>
                    <a:pt x="30" y="73"/>
                    <a:pt x="29" y="75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8" y="76"/>
                    <a:pt x="28" y="76"/>
                    <a:pt x="28" y="76"/>
                  </a:cubicBezTo>
                  <a:cubicBezTo>
                    <a:pt x="27" y="75"/>
                    <a:pt x="26" y="74"/>
                    <a:pt x="26" y="72"/>
                  </a:cubicBezTo>
                  <a:cubicBezTo>
                    <a:pt x="25" y="70"/>
                    <a:pt x="26" y="68"/>
                    <a:pt x="26" y="66"/>
                  </a:cubicBezTo>
                  <a:cubicBezTo>
                    <a:pt x="24" y="68"/>
                    <a:pt x="24" y="68"/>
                    <a:pt x="24" y="68"/>
                  </a:cubicBezTo>
                  <a:cubicBezTo>
                    <a:pt x="22" y="71"/>
                    <a:pt x="22" y="73"/>
                    <a:pt x="23" y="75"/>
                  </a:cubicBezTo>
                  <a:cubicBezTo>
                    <a:pt x="24" y="78"/>
                    <a:pt x="28" y="80"/>
                    <a:pt x="33" y="80"/>
                  </a:cubicBezTo>
                  <a:cubicBezTo>
                    <a:pt x="36" y="77"/>
                    <a:pt x="41" y="71"/>
                    <a:pt x="39" y="64"/>
                  </a:cubicBezTo>
                  <a:cubicBezTo>
                    <a:pt x="38" y="63"/>
                    <a:pt x="37" y="62"/>
                    <a:pt x="35" y="62"/>
                  </a:cubicBezTo>
                  <a:cubicBezTo>
                    <a:pt x="36" y="62"/>
                    <a:pt x="36" y="62"/>
                    <a:pt x="36" y="62"/>
                  </a:cubicBezTo>
                  <a:cubicBezTo>
                    <a:pt x="38" y="64"/>
                    <a:pt x="39" y="69"/>
                    <a:pt x="38" y="73"/>
                  </a:cubicBezTo>
                  <a:cubicBezTo>
                    <a:pt x="36" y="77"/>
                    <a:pt x="34" y="79"/>
                    <a:pt x="30" y="79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30" y="79"/>
                    <a:pt x="30" y="79"/>
                    <a:pt x="29" y="79"/>
                  </a:cubicBezTo>
                  <a:cubicBezTo>
                    <a:pt x="28" y="78"/>
                    <a:pt x="28" y="78"/>
                    <a:pt x="28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29" y="76"/>
                    <a:pt x="30" y="75"/>
                    <a:pt x="31" y="74"/>
                  </a:cubicBezTo>
                  <a:cubicBezTo>
                    <a:pt x="33" y="71"/>
                    <a:pt x="35" y="68"/>
                    <a:pt x="34" y="62"/>
                  </a:cubicBezTo>
                  <a:cubicBezTo>
                    <a:pt x="34" y="61"/>
                    <a:pt x="34" y="61"/>
                    <a:pt x="34" y="61"/>
                  </a:cubicBezTo>
                  <a:cubicBezTo>
                    <a:pt x="33" y="61"/>
                    <a:pt x="31" y="60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0" y="58"/>
                    <a:pt x="30" y="58"/>
                    <a:pt x="30" y="58"/>
                  </a:cubicBezTo>
                  <a:cubicBezTo>
                    <a:pt x="38" y="39"/>
                    <a:pt x="34" y="10"/>
                    <a:pt x="18" y="2"/>
                  </a:cubicBezTo>
                  <a:cubicBezTo>
                    <a:pt x="18" y="5"/>
                    <a:pt x="20" y="8"/>
                    <a:pt x="23" y="11"/>
                  </a:cubicBezTo>
                  <a:cubicBezTo>
                    <a:pt x="26" y="14"/>
                    <a:pt x="29" y="18"/>
                    <a:pt x="30" y="24"/>
                  </a:cubicBezTo>
                  <a:cubicBezTo>
                    <a:pt x="30" y="26"/>
                    <a:pt x="30" y="28"/>
                    <a:pt x="30" y="30"/>
                  </a:cubicBezTo>
                  <a:cubicBezTo>
                    <a:pt x="31" y="32"/>
                    <a:pt x="31" y="32"/>
                    <a:pt x="31" y="32"/>
                  </a:cubicBezTo>
                  <a:cubicBezTo>
                    <a:pt x="35" y="38"/>
                    <a:pt x="33" y="44"/>
                    <a:pt x="31" y="49"/>
                  </a:cubicBezTo>
                  <a:cubicBezTo>
                    <a:pt x="30" y="52"/>
                    <a:pt x="29" y="55"/>
                    <a:pt x="29" y="58"/>
                  </a:cubicBezTo>
                  <a:cubicBezTo>
                    <a:pt x="29" y="61"/>
                    <a:pt x="29" y="61"/>
                    <a:pt x="29" y="61"/>
                  </a:cubicBezTo>
                  <a:cubicBezTo>
                    <a:pt x="27" y="58"/>
                    <a:pt x="27" y="58"/>
                    <a:pt x="27" y="58"/>
                  </a:cubicBezTo>
                  <a:cubicBezTo>
                    <a:pt x="25" y="53"/>
                    <a:pt x="26" y="49"/>
                    <a:pt x="28" y="44"/>
                  </a:cubicBezTo>
                  <a:cubicBezTo>
                    <a:pt x="29" y="40"/>
                    <a:pt x="31" y="36"/>
                    <a:pt x="30" y="32"/>
                  </a:cubicBezTo>
                  <a:cubicBezTo>
                    <a:pt x="30" y="32"/>
                    <a:pt x="30" y="32"/>
                    <a:pt x="30" y="32"/>
                  </a:cubicBezTo>
                  <a:cubicBezTo>
                    <a:pt x="30" y="35"/>
                    <a:pt x="29" y="38"/>
                    <a:pt x="28" y="42"/>
                  </a:cubicBezTo>
                  <a:cubicBezTo>
                    <a:pt x="26" y="47"/>
                    <a:pt x="24" y="53"/>
                    <a:pt x="24" y="59"/>
                  </a:cubicBezTo>
                  <a:cubicBezTo>
                    <a:pt x="25" y="60"/>
                    <a:pt x="25" y="60"/>
                    <a:pt x="25" y="60"/>
                  </a:cubicBezTo>
                  <a:cubicBezTo>
                    <a:pt x="24" y="60"/>
                    <a:pt x="24" y="60"/>
                    <a:pt x="24" y="60"/>
                  </a:cubicBezTo>
                  <a:cubicBezTo>
                    <a:pt x="23" y="61"/>
                    <a:pt x="22" y="61"/>
                    <a:pt x="21" y="61"/>
                  </a:cubicBezTo>
                  <a:cubicBezTo>
                    <a:pt x="21" y="61"/>
                    <a:pt x="21" y="61"/>
                    <a:pt x="21" y="61"/>
                  </a:cubicBezTo>
                  <a:cubicBezTo>
                    <a:pt x="20" y="61"/>
                    <a:pt x="20" y="61"/>
                    <a:pt x="19" y="62"/>
                  </a:cubicBezTo>
                  <a:cubicBezTo>
                    <a:pt x="18" y="69"/>
                    <a:pt x="14" y="74"/>
                    <a:pt x="11" y="79"/>
                  </a:cubicBezTo>
                  <a:cubicBezTo>
                    <a:pt x="10" y="82"/>
                    <a:pt x="8" y="84"/>
                    <a:pt x="7" y="86"/>
                  </a:cubicBezTo>
                  <a:close/>
                  <a:moveTo>
                    <a:pt x="85" y="136"/>
                  </a:moveTo>
                  <a:cubicBezTo>
                    <a:pt x="86" y="136"/>
                    <a:pt x="87" y="137"/>
                    <a:pt x="89" y="137"/>
                  </a:cubicBezTo>
                  <a:cubicBezTo>
                    <a:pt x="93" y="137"/>
                    <a:pt x="97" y="135"/>
                    <a:pt x="101" y="133"/>
                  </a:cubicBezTo>
                  <a:cubicBezTo>
                    <a:pt x="105" y="132"/>
                    <a:pt x="108" y="131"/>
                    <a:pt x="110" y="131"/>
                  </a:cubicBezTo>
                  <a:cubicBezTo>
                    <a:pt x="111" y="131"/>
                    <a:pt x="111" y="131"/>
                    <a:pt x="111" y="131"/>
                  </a:cubicBezTo>
                  <a:cubicBezTo>
                    <a:pt x="113" y="129"/>
                    <a:pt x="116" y="127"/>
                    <a:pt x="118" y="126"/>
                  </a:cubicBezTo>
                  <a:cubicBezTo>
                    <a:pt x="120" y="125"/>
                    <a:pt x="122" y="125"/>
                    <a:pt x="123" y="124"/>
                  </a:cubicBezTo>
                  <a:cubicBezTo>
                    <a:pt x="122" y="124"/>
                    <a:pt x="122" y="123"/>
                    <a:pt x="121" y="123"/>
                  </a:cubicBezTo>
                  <a:cubicBezTo>
                    <a:pt x="117" y="123"/>
                    <a:pt x="111" y="126"/>
                    <a:pt x="106" y="129"/>
                  </a:cubicBezTo>
                  <a:cubicBezTo>
                    <a:pt x="99" y="132"/>
                    <a:pt x="92" y="136"/>
                    <a:pt x="85" y="136"/>
                  </a:cubicBezTo>
                  <a:close/>
                  <a:moveTo>
                    <a:pt x="64" y="126"/>
                  </a:moveTo>
                  <a:cubicBezTo>
                    <a:pt x="65" y="126"/>
                    <a:pt x="66" y="126"/>
                    <a:pt x="67" y="127"/>
                  </a:cubicBezTo>
                  <a:cubicBezTo>
                    <a:pt x="68" y="128"/>
                    <a:pt x="69" y="128"/>
                    <a:pt x="70" y="128"/>
                  </a:cubicBezTo>
                  <a:cubicBezTo>
                    <a:pt x="70" y="128"/>
                    <a:pt x="70" y="128"/>
                    <a:pt x="70" y="128"/>
                  </a:cubicBezTo>
                  <a:cubicBezTo>
                    <a:pt x="70" y="128"/>
                    <a:pt x="71" y="128"/>
                    <a:pt x="71" y="127"/>
                  </a:cubicBezTo>
                  <a:cubicBezTo>
                    <a:pt x="72" y="125"/>
                    <a:pt x="75" y="121"/>
                    <a:pt x="74" y="118"/>
                  </a:cubicBezTo>
                  <a:cubicBezTo>
                    <a:pt x="74" y="117"/>
                    <a:pt x="73" y="116"/>
                    <a:pt x="72" y="115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4"/>
                    <a:pt x="70" y="114"/>
                    <a:pt x="70" y="114"/>
                  </a:cubicBezTo>
                  <a:cubicBezTo>
                    <a:pt x="70" y="116"/>
                    <a:pt x="67" y="118"/>
                    <a:pt x="64" y="118"/>
                  </a:cubicBezTo>
                  <a:cubicBezTo>
                    <a:pt x="64" y="118"/>
                    <a:pt x="64" y="118"/>
                    <a:pt x="64" y="118"/>
                  </a:cubicBezTo>
                  <a:lnTo>
                    <a:pt x="64" y="126"/>
                  </a:lnTo>
                  <a:close/>
                  <a:moveTo>
                    <a:pt x="75" y="116"/>
                  </a:moveTo>
                  <a:cubicBezTo>
                    <a:pt x="75" y="117"/>
                    <a:pt x="75" y="117"/>
                    <a:pt x="75" y="118"/>
                  </a:cubicBezTo>
                  <a:cubicBezTo>
                    <a:pt x="76" y="121"/>
                    <a:pt x="74" y="125"/>
                    <a:pt x="72" y="128"/>
                  </a:cubicBezTo>
                  <a:cubicBezTo>
                    <a:pt x="75" y="126"/>
                    <a:pt x="77" y="121"/>
                    <a:pt x="77" y="118"/>
                  </a:cubicBezTo>
                  <a:cubicBezTo>
                    <a:pt x="76" y="118"/>
                    <a:pt x="76" y="117"/>
                    <a:pt x="75" y="116"/>
                  </a:cubicBezTo>
                  <a:close/>
                  <a:moveTo>
                    <a:pt x="70" y="114"/>
                  </a:moveTo>
                  <a:cubicBezTo>
                    <a:pt x="72" y="114"/>
                    <a:pt x="72" y="114"/>
                    <a:pt x="72" y="114"/>
                  </a:cubicBezTo>
                  <a:cubicBezTo>
                    <a:pt x="76" y="115"/>
                    <a:pt x="78" y="117"/>
                    <a:pt x="78" y="118"/>
                  </a:cubicBezTo>
                  <a:cubicBezTo>
                    <a:pt x="79" y="121"/>
                    <a:pt x="77" y="125"/>
                    <a:pt x="74" y="128"/>
                  </a:cubicBezTo>
                  <a:cubicBezTo>
                    <a:pt x="79" y="126"/>
                    <a:pt x="79" y="122"/>
                    <a:pt x="79" y="120"/>
                  </a:cubicBezTo>
                  <a:cubicBezTo>
                    <a:pt x="79" y="116"/>
                    <a:pt x="76" y="110"/>
                    <a:pt x="72" y="110"/>
                  </a:cubicBezTo>
                  <a:cubicBezTo>
                    <a:pt x="71" y="110"/>
                    <a:pt x="69" y="111"/>
                    <a:pt x="68" y="113"/>
                  </a:cubicBezTo>
                  <a:cubicBezTo>
                    <a:pt x="69" y="113"/>
                    <a:pt x="69" y="113"/>
                    <a:pt x="70" y="114"/>
                  </a:cubicBezTo>
                  <a:close/>
                  <a:moveTo>
                    <a:pt x="122" y="122"/>
                  </a:moveTo>
                  <a:cubicBezTo>
                    <a:pt x="123" y="122"/>
                    <a:pt x="124" y="122"/>
                    <a:pt x="125" y="123"/>
                  </a:cubicBezTo>
                  <a:cubicBezTo>
                    <a:pt x="126" y="123"/>
                    <a:pt x="126" y="123"/>
                    <a:pt x="126" y="123"/>
                  </a:cubicBezTo>
                  <a:cubicBezTo>
                    <a:pt x="125" y="124"/>
                    <a:pt x="125" y="124"/>
                    <a:pt x="125" y="124"/>
                  </a:cubicBezTo>
                  <a:cubicBezTo>
                    <a:pt x="125" y="124"/>
                    <a:pt x="124" y="125"/>
                    <a:pt x="123" y="125"/>
                  </a:cubicBezTo>
                  <a:cubicBezTo>
                    <a:pt x="127" y="124"/>
                    <a:pt x="131" y="123"/>
                    <a:pt x="136" y="123"/>
                  </a:cubicBezTo>
                  <a:cubicBezTo>
                    <a:pt x="139" y="123"/>
                    <a:pt x="141" y="123"/>
                    <a:pt x="143" y="124"/>
                  </a:cubicBezTo>
                  <a:cubicBezTo>
                    <a:pt x="140" y="122"/>
                    <a:pt x="136" y="121"/>
                    <a:pt x="131" y="121"/>
                  </a:cubicBezTo>
                  <a:cubicBezTo>
                    <a:pt x="128" y="121"/>
                    <a:pt x="125" y="121"/>
                    <a:pt x="122" y="122"/>
                  </a:cubicBezTo>
                  <a:close/>
                  <a:moveTo>
                    <a:pt x="72" y="109"/>
                  </a:moveTo>
                  <a:cubicBezTo>
                    <a:pt x="77" y="109"/>
                    <a:pt x="81" y="115"/>
                    <a:pt x="81" y="120"/>
                  </a:cubicBezTo>
                  <a:cubicBezTo>
                    <a:pt x="81" y="121"/>
                    <a:pt x="81" y="122"/>
                    <a:pt x="81" y="123"/>
                  </a:cubicBezTo>
                  <a:cubicBezTo>
                    <a:pt x="82" y="121"/>
                    <a:pt x="82" y="118"/>
                    <a:pt x="81" y="114"/>
                  </a:cubicBezTo>
                  <a:cubicBezTo>
                    <a:pt x="79" y="110"/>
                    <a:pt x="75" y="108"/>
                    <a:pt x="71" y="109"/>
                  </a:cubicBezTo>
                  <a:cubicBezTo>
                    <a:pt x="72" y="109"/>
                    <a:pt x="72" y="109"/>
                    <a:pt x="72" y="109"/>
                  </a:cubicBezTo>
                  <a:close/>
                  <a:moveTo>
                    <a:pt x="36" y="65"/>
                  </a:moveTo>
                  <a:cubicBezTo>
                    <a:pt x="36" y="69"/>
                    <a:pt x="34" y="72"/>
                    <a:pt x="32" y="74"/>
                  </a:cubicBezTo>
                  <a:cubicBezTo>
                    <a:pt x="32" y="75"/>
                    <a:pt x="31" y="76"/>
                    <a:pt x="31" y="77"/>
                  </a:cubicBezTo>
                  <a:cubicBezTo>
                    <a:pt x="34" y="77"/>
                    <a:pt x="36" y="74"/>
                    <a:pt x="36" y="73"/>
                  </a:cubicBezTo>
                  <a:cubicBezTo>
                    <a:pt x="37" y="70"/>
                    <a:pt x="37" y="67"/>
                    <a:pt x="36" y="65"/>
                  </a:cubicBezTo>
                  <a:close/>
                  <a:moveTo>
                    <a:pt x="28" y="63"/>
                  </a:moveTo>
                  <a:cubicBezTo>
                    <a:pt x="27" y="65"/>
                    <a:pt x="27" y="69"/>
                    <a:pt x="27" y="72"/>
                  </a:cubicBezTo>
                  <a:cubicBezTo>
                    <a:pt x="27" y="73"/>
                    <a:pt x="28" y="73"/>
                    <a:pt x="28" y="74"/>
                  </a:cubicBezTo>
                  <a:cubicBezTo>
                    <a:pt x="30" y="71"/>
                    <a:pt x="32" y="67"/>
                    <a:pt x="31" y="65"/>
                  </a:cubicBezTo>
                  <a:cubicBezTo>
                    <a:pt x="30" y="64"/>
                    <a:pt x="30" y="63"/>
                    <a:pt x="28" y="63"/>
                  </a:cubicBezTo>
                  <a:close/>
                  <a:moveTo>
                    <a:pt x="32" y="36"/>
                  </a:moveTo>
                  <a:cubicBezTo>
                    <a:pt x="31" y="39"/>
                    <a:pt x="30" y="42"/>
                    <a:pt x="29" y="44"/>
                  </a:cubicBezTo>
                  <a:cubicBezTo>
                    <a:pt x="28" y="48"/>
                    <a:pt x="27" y="51"/>
                    <a:pt x="28" y="55"/>
                  </a:cubicBezTo>
                  <a:cubicBezTo>
                    <a:pt x="28" y="53"/>
                    <a:pt x="29" y="51"/>
                    <a:pt x="29" y="49"/>
                  </a:cubicBezTo>
                  <a:cubicBezTo>
                    <a:pt x="31" y="45"/>
                    <a:pt x="32" y="41"/>
                    <a:pt x="32" y="36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4" name="Freeform 47"/>
            <p:cNvSpPr>
              <a:spLocks noEditPoints="1"/>
            </p:cNvSpPr>
            <p:nvPr/>
          </p:nvSpPr>
          <p:spPr bwMode="auto">
            <a:xfrm>
              <a:off x="895350" y="3316288"/>
              <a:ext cx="363538" cy="328613"/>
            </a:xfrm>
            <a:custGeom>
              <a:avLst/>
              <a:gdLst>
                <a:gd name="T0" fmla="*/ 50 w 161"/>
                <a:gd name="T1" fmla="*/ 8 h 146"/>
                <a:gd name="T2" fmla="*/ 60 w 161"/>
                <a:gd name="T3" fmla="*/ 25 h 146"/>
                <a:gd name="T4" fmla="*/ 54 w 161"/>
                <a:gd name="T5" fmla="*/ 17 h 146"/>
                <a:gd name="T6" fmla="*/ 63 w 161"/>
                <a:gd name="T7" fmla="*/ 34 h 146"/>
                <a:gd name="T8" fmla="*/ 49 w 161"/>
                <a:gd name="T9" fmla="*/ 37 h 146"/>
                <a:gd name="T10" fmla="*/ 41 w 161"/>
                <a:gd name="T11" fmla="*/ 13 h 146"/>
                <a:gd name="T12" fmla="*/ 16 w 161"/>
                <a:gd name="T13" fmla="*/ 62 h 146"/>
                <a:gd name="T14" fmla="*/ 34 w 161"/>
                <a:gd name="T15" fmla="*/ 92 h 146"/>
                <a:gd name="T16" fmla="*/ 27 w 161"/>
                <a:gd name="T17" fmla="*/ 146 h 146"/>
                <a:gd name="T18" fmla="*/ 33 w 161"/>
                <a:gd name="T19" fmla="*/ 104 h 146"/>
                <a:gd name="T20" fmla="*/ 26 w 161"/>
                <a:gd name="T21" fmla="*/ 102 h 146"/>
                <a:gd name="T22" fmla="*/ 30 w 161"/>
                <a:gd name="T23" fmla="*/ 101 h 146"/>
                <a:gd name="T24" fmla="*/ 4 w 161"/>
                <a:gd name="T25" fmla="*/ 60 h 146"/>
                <a:gd name="T26" fmla="*/ 41 w 161"/>
                <a:gd name="T27" fmla="*/ 10 h 146"/>
                <a:gd name="T28" fmla="*/ 51 w 161"/>
                <a:gd name="T29" fmla="*/ 4 h 146"/>
                <a:gd name="T30" fmla="*/ 145 w 161"/>
                <a:gd name="T31" fmla="*/ 13 h 146"/>
                <a:gd name="T32" fmla="*/ 142 w 161"/>
                <a:gd name="T33" fmla="*/ 0 h 146"/>
                <a:gd name="T34" fmla="*/ 141 w 161"/>
                <a:gd name="T35" fmla="*/ 33 h 146"/>
                <a:gd name="T36" fmla="*/ 50 w 161"/>
                <a:gd name="T37" fmla="*/ 8 h 146"/>
                <a:gd name="T38" fmla="*/ 137 w 161"/>
                <a:gd name="T39" fmla="*/ 31 h 146"/>
                <a:gd name="T40" fmla="*/ 148 w 161"/>
                <a:gd name="T41" fmla="*/ 16 h 146"/>
                <a:gd name="T42" fmla="*/ 70 w 161"/>
                <a:gd name="T43" fmla="*/ 8 h 146"/>
                <a:gd name="T44" fmla="*/ 137 w 161"/>
                <a:gd name="T45" fmla="*/ 31 h 146"/>
                <a:gd name="T46" fmla="*/ 26 w 161"/>
                <a:gd name="T47" fmla="*/ 84 h 146"/>
                <a:gd name="T48" fmla="*/ 22 w 161"/>
                <a:gd name="T49" fmla="*/ 16 h 146"/>
                <a:gd name="T50" fmla="*/ 26 w 161"/>
                <a:gd name="T51" fmla="*/ 84 h 146"/>
                <a:gd name="T52" fmla="*/ 57 w 161"/>
                <a:gd name="T53" fmla="*/ 28 h 146"/>
                <a:gd name="T54" fmla="*/ 46 w 161"/>
                <a:gd name="T55" fmla="*/ 16 h 146"/>
                <a:gd name="T56" fmla="*/ 57 w 161"/>
                <a:gd name="T57" fmla="*/ 28 h 146"/>
                <a:gd name="T58" fmla="*/ 57 w 161"/>
                <a:gd name="T59" fmla="*/ 31 h 146"/>
                <a:gd name="T60" fmla="*/ 46 w 161"/>
                <a:gd name="T61" fmla="*/ 28 h 146"/>
                <a:gd name="T62" fmla="*/ 57 w 161"/>
                <a:gd name="T63" fmla="*/ 31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61" h="146">
                  <a:moveTo>
                    <a:pt x="50" y="8"/>
                  </a:moveTo>
                  <a:cubicBezTo>
                    <a:pt x="55" y="14"/>
                    <a:pt x="53" y="20"/>
                    <a:pt x="60" y="25"/>
                  </a:cubicBezTo>
                  <a:cubicBezTo>
                    <a:pt x="62" y="23"/>
                    <a:pt x="58" y="18"/>
                    <a:pt x="54" y="17"/>
                  </a:cubicBezTo>
                  <a:cubicBezTo>
                    <a:pt x="64" y="13"/>
                    <a:pt x="65" y="25"/>
                    <a:pt x="63" y="34"/>
                  </a:cubicBezTo>
                  <a:cubicBezTo>
                    <a:pt x="59" y="36"/>
                    <a:pt x="55" y="37"/>
                    <a:pt x="49" y="37"/>
                  </a:cubicBezTo>
                  <a:cubicBezTo>
                    <a:pt x="43" y="31"/>
                    <a:pt x="43" y="19"/>
                    <a:pt x="41" y="13"/>
                  </a:cubicBezTo>
                  <a:cubicBezTo>
                    <a:pt x="14" y="14"/>
                    <a:pt x="9" y="41"/>
                    <a:pt x="16" y="62"/>
                  </a:cubicBezTo>
                  <a:cubicBezTo>
                    <a:pt x="19" y="72"/>
                    <a:pt x="30" y="81"/>
                    <a:pt x="34" y="92"/>
                  </a:cubicBezTo>
                  <a:cubicBezTo>
                    <a:pt x="41" y="111"/>
                    <a:pt x="38" y="129"/>
                    <a:pt x="27" y="146"/>
                  </a:cubicBezTo>
                  <a:cubicBezTo>
                    <a:pt x="28" y="137"/>
                    <a:pt x="39" y="121"/>
                    <a:pt x="33" y="104"/>
                  </a:cubicBezTo>
                  <a:cubicBezTo>
                    <a:pt x="31" y="102"/>
                    <a:pt x="29" y="102"/>
                    <a:pt x="26" y="102"/>
                  </a:cubicBezTo>
                  <a:cubicBezTo>
                    <a:pt x="26" y="100"/>
                    <a:pt x="28" y="101"/>
                    <a:pt x="30" y="101"/>
                  </a:cubicBezTo>
                  <a:cubicBezTo>
                    <a:pt x="28" y="89"/>
                    <a:pt x="7" y="79"/>
                    <a:pt x="4" y="60"/>
                  </a:cubicBezTo>
                  <a:cubicBezTo>
                    <a:pt x="1" y="34"/>
                    <a:pt x="12" y="6"/>
                    <a:pt x="41" y="10"/>
                  </a:cubicBezTo>
                  <a:cubicBezTo>
                    <a:pt x="45" y="9"/>
                    <a:pt x="47" y="5"/>
                    <a:pt x="51" y="4"/>
                  </a:cubicBezTo>
                  <a:cubicBezTo>
                    <a:pt x="86" y="1"/>
                    <a:pt x="128" y="46"/>
                    <a:pt x="145" y="13"/>
                  </a:cubicBezTo>
                  <a:cubicBezTo>
                    <a:pt x="146" y="6"/>
                    <a:pt x="144" y="3"/>
                    <a:pt x="142" y="0"/>
                  </a:cubicBezTo>
                  <a:cubicBezTo>
                    <a:pt x="161" y="2"/>
                    <a:pt x="149" y="29"/>
                    <a:pt x="141" y="33"/>
                  </a:cubicBezTo>
                  <a:cubicBezTo>
                    <a:pt x="111" y="47"/>
                    <a:pt x="71" y="4"/>
                    <a:pt x="50" y="8"/>
                  </a:cubicBezTo>
                  <a:close/>
                  <a:moveTo>
                    <a:pt x="137" y="31"/>
                  </a:moveTo>
                  <a:cubicBezTo>
                    <a:pt x="142" y="29"/>
                    <a:pt x="151" y="17"/>
                    <a:pt x="148" y="16"/>
                  </a:cubicBezTo>
                  <a:cubicBezTo>
                    <a:pt x="130" y="43"/>
                    <a:pt x="93" y="14"/>
                    <a:pt x="70" y="8"/>
                  </a:cubicBezTo>
                  <a:cubicBezTo>
                    <a:pt x="87" y="21"/>
                    <a:pt x="105" y="33"/>
                    <a:pt x="137" y="31"/>
                  </a:cubicBezTo>
                  <a:close/>
                  <a:moveTo>
                    <a:pt x="26" y="84"/>
                  </a:moveTo>
                  <a:cubicBezTo>
                    <a:pt x="10" y="71"/>
                    <a:pt x="7" y="27"/>
                    <a:pt x="22" y="16"/>
                  </a:cubicBezTo>
                  <a:cubicBezTo>
                    <a:pt x="0" y="29"/>
                    <a:pt x="5" y="78"/>
                    <a:pt x="26" y="84"/>
                  </a:cubicBezTo>
                  <a:close/>
                  <a:moveTo>
                    <a:pt x="57" y="28"/>
                  </a:moveTo>
                  <a:cubicBezTo>
                    <a:pt x="55" y="22"/>
                    <a:pt x="53" y="16"/>
                    <a:pt x="46" y="16"/>
                  </a:cubicBezTo>
                  <a:cubicBezTo>
                    <a:pt x="46" y="23"/>
                    <a:pt x="50" y="27"/>
                    <a:pt x="57" y="28"/>
                  </a:cubicBezTo>
                  <a:close/>
                  <a:moveTo>
                    <a:pt x="57" y="31"/>
                  </a:moveTo>
                  <a:cubicBezTo>
                    <a:pt x="51" y="33"/>
                    <a:pt x="49" y="24"/>
                    <a:pt x="46" y="28"/>
                  </a:cubicBezTo>
                  <a:cubicBezTo>
                    <a:pt x="47" y="31"/>
                    <a:pt x="56" y="40"/>
                    <a:pt x="57" y="3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5" name="Freeform 48"/>
            <p:cNvSpPr>
              <a:spLocks noEditPoints="1"/>
            </p:cNvSpPr>
            <p:nvPr/>
          </p:nvSpPr>
          <p:spPr bwMode="auto">
            <a:xfrm>
              <a:off x="903288" y="3313113"/>
              <a:ext cx="336550" cy="338138"/>
            </a:xfrm>
            <a:custGeom>
              <a:avLst/>
              <a:gdLst>
                <a:gd name="T0" fmla="*/ 81 w 150"/>
                <a:gd name="T1" fmla="*/ 22 h 150"/>
                <a:gd name="T2" fmla="*/ 52 w 150"/>
                <a:gd name="T3" fmla="*/ 17 h 150"/>
                <a:gd name="T4" fmla="*/ 60 w 150"/>
                <a:gd name="T5" fmla="*/ 35 h 150"/>
                <a:gd name="T6" fmla="*/ 45 w 150"/>
                <a:gd name="T7" fmla="*/ 39 h 150"/>
                <a:gd name="T8" fmla="*/ 39 w 150"/>
                <a:gd name="T9" fmla="*/ 20 h 150"/>
                <a:gd name="T10" fmla="*/ 14 w 150"/>
                <a:gd name="T11" fmla="*/ 63 h 150"/>
                <a:gd name="T12" fmla="*/ 25 w 150"/>
                <a:gd name="T13" fmla="*/ 148 h 150"/>
                <a:gd name="T14" fmla="*/ 26 w 150"/>
                <a:gd name="T15" fmla="*/ 137 h 150"/>
                <a:gd name="T16" fmla="*/ 23 w 150"/>
                <a:gd name="T17" fmla="*/ 104 h 150"/>
                <a:gd name="T18" fmla="*/ 26 w 150"/>
                <a:gd name="T19" fmla="*/ 101 h 150"/>
                <a:gd name="T20" fmla="*/ 1 w 150"/>
                <a:gd name="T21" fmla="*/ 61 h 150"/>
                <a:gd name="T22" fmla="*/ 38 w 150"/>
                <a:gd name="T23" fmla="*/ 10 h 150"/>
                <a:gd name="T24" fmla="*/ 91 w 150"/>
                <a:gd name="T25" fmla="*/ 16 h 150"/>
                <a:gd name="T26" fmla="*/ 139 w 150"/>
                <a:gd name="T27" fmla="*/ 2 h 150"/>
                <a:gd name="T28" fmla="*/ 150 w 150"/>
                <a:gd name="T29" fmla="*/ 12 h 150"/>
                <a:gd name="T30" fmla="*/ 82 w 150"/>
                <a:gd name="T31" fmla="*/ 20 h 150"/>
                <a:gd name="T32" fmla="*/ 141 w 150"/>
                <a:gd name="T33" fmla="*/ 2 h 150"/>
                <a:gd name="T34" fmla="*/ 143 w 150"/>
                <a:gd name="T35" fmla="*/ 14 h 150"/>
                <a:gd name="T36" fmla="*/ 44 w 150"/>
                <a:gd name="T37" fmla="*/ 9 h 150"/>
                <a:gd name="T38" fmla="*/ 38 w 150"/>
                <a:gd name="T39" fmla="*/ 12 h 150"/>
                <a:gd name="T40" fmla="*/ 2 w 150"/>
                <a:gd name="T41" fmla="*/ 60 h 150"/>
                <a:gd name="T42" fmla="*/ 28 w 150"/>
                <a:gd name="T43" fmla="*/ 102 h 150"/>
                <a:gd name="T44" fmla="*/ 30 w 150"/>
                <a:gd name="T45" fmla="*/ 104 h 150"/>
                <a:gd name="T46" fmla="*/ 32 w 150"/>
                <a:gd name="T47" fmla="*/ 116 h 150"/>
                <a:gd name="T48" fmla="*/ 31 w 150"/>
                <a:gd name="T49" fmla="*/ 93 h 150"/>
                <a:gd name="T50" fmla="*/ 11 w 150"/>
                <a:gd name="T51" fmla="*/ 61 h 150"/>
                <a:gd name="T52" fmla="*/ 23 w 150"/>
                <a:gd name="T53" fmla="*/ 85 h 150"/>
                <a:gd name="T54" fmla="*/ 19 w 150"/>
                <a:gd name="T55" fmla="*/ 17 h 150"/>
                <a:gd name="T56" fmla="*/ 39 w 150"/>
                <a:gd name="T57" fmla="*/ 13 h 150"/>
                <a:gd name="T58" fmla="*/ 42 w 150"/>
                <a:gd name="T59" fmla="*/ 29 h 150"/>
                <a:gd name="T60" fmla="*/ 48 w 150"/>
                <a:gd name="T61" fmla="*/ 29 h 150"/>
                <a:gd name="T62" fmla="*/ 55 w 150"/>
                <a:gd name="T63" fmla="*/ 32 h 150"/>
                <a:gd name="T64" fmla="*/ 42 w 150"/>
                <a:gd name="T65" fmla="*/ 30 h 150"/>
                <a:gd name="T66" fmla="*/ 60 w 150"/>
                <a:gd name="T67" fmla="*/ 27 h 150"/>
                <a:gd name="T68" fmla="*/ 58 w 150"/>
                <a:gd name="T69" fmla="*/ 25 h 150"/>
                <a:gd name="T70" fmla="*/ 56 w 150"/>
                <a:gd name="T71" fmla="*/ 27 h 150"/>
                <a:gd name="T72" fmla="*/ 50 w 150"/>
                <a:gd name="T73" fmla="*/ 18 h 150"/>
                <a:gd name="T74" fmla="*/ 45 w 150"/>
                <a:gd name="T75" fmla="*/ 9 h 150"/>
                <a:gd name="T76" fmla="*/ 57 w 150"/>
                <a:gd name="T77" fmla="*/ 25 h 150"/>
                <a:gd name="T78" fmla="*/ 53 w 150"/>
                <a:gd name="T79" fmla="*/ 33 h 150"/>
                <a:gd name="T80" fmla="*/ 44 w 150"/>
                <a:gd name="T81" fmla="*/ 29 h 150"/>
                <a:gd name="T82" fmla="*/ 8 w 150"/>
                <a:gd name="T83" fmla="*/ 46 h 150"/>
                <a:gd name="T84" fmla="*/ 146 w 150"/>
                <a:gd name="T85" fmla="*/ 18 h 150"/>
                <a:gd name="T86" fmla="*/ 134 w 150"/>
                <a:gd name="T87" fmla="*/ 33 h 150"/>
                <a:gd name="T88" fmla="*/ 67 w 150"/>
                <a:gd name="T89" fmla="*/ 9 h 150"/>
                <a:gd name="T90" fmla="*/ 145 w 150"/>
                <a:gd name="T91" fmla="*/ 16 h 150"/>
                <a:gd name="T92" fmla="*/ 133 w 150"/>
                <a:gd name="T93" fmla="*/ 31 h 150"/>
                <a:gd name="T94" fmla="*/ 71 w 150"/>
                <a:gd name="T95" fmla="*/ 11 h 150"/>
                <a:gd name="T96" fmla="*/ 54 w 150"/>
                <a:gd name="T97" fmla="*/ 30 h 150"/>
                <a:gd name="T98" fmla="*/ 43 w 150"/>
                <a:gd name="T99" fmla="*/ 16 h 150"/>
                <a:gd name="T100" fmla="*/ 43 w 150"/>
                <a:gd name="T101" fmla="*/ 17 h 1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50" h="150">
                  <a:moveTo>
                    <a:pt x="150" y="12"/>
                  </a:moveTo>
                  <a:cubicBezTo>
                    <a:pt x="150" y="20"/>
                    <a:pt x="143" y="32"/>
                    <a:pt x="138" y="34"/>
                  </a:cubicBezTo>
                  <a:cubicBezTo>
                    <a:pt x="120" y="43"/>
                    <a:pt x="99" y="32"/>
                    <a:pt x="81" y="22"/>
                  </a:cubicBezTo>
                  <a:cubicBezTo>
                    <a:pt x="69" y="15"/>
                    <a:pt x="57" y="9"/>
                    <a:pt x="48" y="10"/>
                  </a:cubicBezTo>
                  <a:cubicBezTo>
                    <a:pt x="50" y="12"/>
                    <a:pt x="51" y="15"/>
                    <a:pt x="52" y="17"/>
                  </a:cubicBezTo>
                  <a:cubicBezTo>
                    <a:pt x="52" y="17"/>
                    <a:pt x="52" y="17"/>
                    <a:pt x="52" y="17"/>
                  </a:cubicBezTo>
                  <a:cubicBezTo>
                    <a:pt x="54" y="16"/>
                    <a:pt x="56" y="16"/>
                    <a:pt x="58" y="17"/>
                  </a:cubicBezTo>
                  <a:cubicBezTo>
                    <a:pt x="61" y="19"/>
                    <a:pt x="61" y="24"/>
                    <a:pt x="61" y="27"/>
                  </a:cubicBezTo>
                  <a:cubicBezTo>
                    <a:pt x="61" y="30"/>
                    <a:pt x="61" y="33"/>
                    <a:pt x="60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60" y="36"/>
                    <a:pt x="60" y="36"/>
                    <a:pt x="60" y="36"/>
                  </a:cubicBezTo>
                  <a:cubicBezTo>
                    <a:pt x="57" y="38"/>
                    <a:pt x="52" y="39"/>
                    <a:pt x="45" y="39"/>
                  </a:cubicBezTo>
                  <a:cubicBezTo>
                    <a:pt x="45" y="39"/>
                    <a:pt x="45" y="39"/>
                    <a:pt x="45" y="39"/>
                  </a:cubicBezTo>
                  <a:cubicBezTo>
                    <a:pt x="45" y="38"/>
                    <a:pt x="45" y="38"/>
                    <a:pt x="45" y="38"/>
                  </a:cubicBezTo>
                  <a:cubicBezTo>
                    <a:pt x="41" y="34"/>
                    <a:pt x="40" y="26"/>
                    <a:pt x="39" y="20"/>
                  </a:cubicBezTo>
                  <a:cubicBezTo>
                    <a:pt x="39" y="18"/>
                    <a:pt x="38" y="16"/>
                    <a:pt x="38" y="14"/>
                  </a:cubicBezTo>
                  <a:cubicBezTo>
                    <a:pt x="21" y="15"/>
                    <a:pt x="11" y="27"/>
                    <a:pt x="11" y="47"/>
                  </a:cubicBezTo>
                  <a:cubicBezTo>
                    <a:pt x="11" y="52"/>
                    <a:pt x="12" y="58"/>
                    <a:pt x="14" y="63"/>
                  </a:cubicBezTo>
                  <a:cubicBezTo>
                    <a:pt x="15" y="68"/>
                    <a:pt x="18" y="72"/>
                    <a:pt x="22" y="77"/>
                  </a:cubicBezTo>
                  <a:cubicBezTo>
                    <a:pt x="26" y="82"/>
                    <a:pt x="30" y="87"/>
                    <a:pt x="32" y="93"/>
                  </a:cubicBezTo>
                  <a:cubicBezTo>
                    <a:pt x="39" y="111"/>
                    <a:pt x="36" y="130"/>
                    <a:pt x="25" y="148"/>
                  </a:cubicBezTo>
                  <a:cubicBezTo>
                    <a:pt x="23" y="150"/>
                    <a:pt x="23" y="150"/>
                    <a:pt x="23" y="150"/>
                  </a:cubicBezTo>
                  <a:cubicBezTo>
                    <a:pt x="23" y="147"/>
                    <a:pt x="23" y="147"/>
                    <a:pt x="23" y="147"/>
                  </a:cubicBezTo>
                  <a:cubicBezTo>
                    <a:pt x="24" y="144"/>
                    <a:pt x="25" y="141"/>
                    <a:pt x="26" y="137"/>
                  </a:cubicBezTo>
                  <a:cubicBezTo>
                    <a:pt x="28" y="131"/>
                    <a:pt x="31" y="123"/>
                    <a:pt x="31" y="116"/>
                  </a:cubicBezTo>
                  <a:cubicBezTo>
                    <a:pt x="31" y="112"/>
                    <a:pt x="30" y="108"/>
                    <a:pt x="29" y="105"/>
                  </a:cubicBezTo>
                  <a:cubicBezTo>
                    <a:pt x="28" y="104"/>
                    <a:pt x="26" y="104"/>
                    <a:pt x="23" y="104"/>
                  </a:cubicBezTo>
                  <a:cubicBezTo>
                    <a:pt x="22" y="104"/>
                    <a:pt x="22" y="104"/>
                    <a:pt x="22" y="104"/>
                  </a:cubicBezTo>
                  <a:cubicBezTo>
                    <a:pt x="22" y="103"/>
                    <a:pt x="22" y="103"/>
                    <a:pt x="22" y="103"/>
                  </a:cubicBezTo>
                  <a:cubicBezTo>
                    <a:pt x="22" y="101"/>
                    <a:pt x="24" y="101"/>
                    <a:pt x="26" y="101"/>
                  </a:cubicBezTo>
                  <a:cubicBezTo>
                    <a:pt x="26" y="101"/>
                    <a:pt x="26" y="101"/>
                    <a:pt x="26" y="101"/>
                  </a:cubicBezTo>
                  <a:cubicBezTo>
                    <a:pt x="25" y="97"/>
                    <a:pt x="21" y="93"/>
                    <a:pt x="17" y="88"/>
                  </a:cubicBezTo>
                  <a:cubicBezTo>
                    <a:pt x="10" y="81"/>
                    <a:pt x="2" y="72"/>
                    <a:pt x="1" y="61"/>
                  </a:cubicBezTo>
                  <a:cubicBezTo>
                    <a:pt x="0" y="58"/>
                    <a:pt x="0" y="55"/>
                    <a:pt x="0" y="52"/>
                  </a:cubicBezTo>
                  <a:cubicBezTo>
                    <a:pt x="0" y="37"/>
                    <a:pt x="5" y="24"/>
                    <a:pt x="13" y="17"/>
                  </a:cubicBezTo>
                  <a:cubicBezTo>
                    <a:pt x="20" y="11"/>
                    <a:pt x="28" y="9"/>
                    <a:pt x="38" y="10"/>
                  </a:cubicBezTo>
                  <a:cubicBezTo>
                    <a:pt x="40" y="10"/>
                    <a:pt x="41" y="9"/>
                    <a:pt x="43" y="7"/>
                  </a:cubicBezTo>
                  <a:cubicBezTo>
                    <a:pt x="44" y="6"/>
                    <a:pt x="46" y="5"/>
                    <a:pt x="48" y="4"/>
                  </a:cubicBezTo>
                  <a:cubicBezTo>
                    <a:pt x="62" y="3"/>
                    <a:pt x="77" y="9"/>
                    <a:pt x="91" y="16"/>
                  </a:cubicBezTo>
                  <a:cubicBezTo>
                    <a:pt x="113" y="25"/>
                    <a:pt x="131" y="33"/>
                    <a:pt x="141" y="13"/>
                  </a:cubicBezTo>
                  <a:cubicBezTo>
                    <a:pt x="142" y="12"/>
                    <a:pt x="142" y="11"/>
                    <a:pt x="142" y="10"/>
                  </a:cubicBezTo>
                  <a:cubicBezTo>
                    <a:pt x="142" y="7"/>
                    <a:pt x="140" y="4"/>
                    <a:pt x="139" y="2"/>
                  </a:cubicBezTo>
                  <a:cubicBezTo>
                    <a:pt x="138" y="0"/>
                    <a:pt x="138" y="0"/>
                    <a:pt x="138" y="0"/>
                  </a:cubicBezTo>
                  <a:cubicBezTo>
                    <a:pt x="139" y="0"/>
                    <a:pt x="139" y="0"/>
                    <a:pt x="139" y="0"/>
                  </a:cubicBezTo>
                  <a:cubicBezTo>
                    <a:pt x="146" y="1"/>
                    <a:pt x="150" y="5"/>
                    <a:pt x="150" y="12"/>
                  </a:cubicBezTo>
                  <a:close/>
                  <a:moveTo>
                    <a:pt x="45" y="9"/>
                  </a:moveTo>
                  <a:cubicBezTo>
                    <a:pt x="47" y="9"/>
                    <a:pt x="47" y="9"/>
                    <a:pt x="47" y="9"/>
                  </a:cubicBezTo>
                  <a:cubicBezTo>
                    <a:pt x="56" y="7"/>
                    <a:pt x="68" y="13"/>
                    <a:pt x="82" y="20"/>
                  </a:cubicBezTo>
                  <a:cubicBezTo>
                    <a:pt x="100" y="30"/>
                    <a:pt x="120" y="41"/>
                    <a:pt x="138" y="33"/>
                  </a:cubicBezTo>
                  <a:cubicBezTo>
                    <a:pt x="142" y="31"/>
                    <a:pt x="148" y="20"/>
                    <a:pt x="148" y="12"/>
                  </a:cubicBezTo>
                  <a:cubicBezTo>
                    <a:pt x="148" y="8"/>
                    <a:pt x="147" y="3"/>
                    <a:pt x="141" y="2"/>
                  </a:cubicBezTo>
                  <a:cubicBezTo>
                    <a:pt x="142" y="4"/>
                    <a:pt x="143" y="7"/>
                    <a:pt x="143" y="10"/>
                  </a:cubicBezTo>
                  <a:cubicBezTo>
                    <a:pt x="143" y="11"/>
                    <a:pt x="143" y="13"/>
                    <a:pt x="143" y="14"/>
                  </a:cubicBezTo>
                  <a:cubicBezTo>
                    <a:pt x="143" y="14"/>
                    <a:pt x="143" y="14"/>
                    <a:pt x="143" y="14"/>
                  </a:cubicBezTo>
                  <a:cubicBezTo>
                    <a:pt x="132" y="35"/>
                    <a:pt x="112" y="26"/>
                    <a:pt x="91" y="17"/>
                  </a:cubicBezTo>
                  <a:cubicBezTo>
                    <a:pt x="76" y="11"/>
                    <a:pt x="62" y="5"/>
                    <a:pt x="48" y="6"/>
                  </a:cubicBezTo>
                  <a:cubicBezTo>
                    <a:pt x="46" y="6"/>
                    <a:pt x="45" y="7"/>
                    <a:pt x="44" y="9"/>
                  </a:cubicBezTo>
                  <a:cubicBezTo>
                    <a:pt x="42" y="10"/>
                    <a:pt x="41" y="11"/>
                    <a:pt x="39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38" y="12"/>
                    <a:pt x="38" y="12"/>
                    <a:pt x="38" y="12"/>
                  </a:cubicBezTo>
                  <a:cubicBezTo>
                    <a:pt x="29" y="10"/>
                    <a:pt x="20" y="13"/>
                    <a:pt x="14" y="18"/>
                  </a:cubicBezTo>
                  <a:cubicBezTo>
                    <a:pt x="6" y="25"/>
                    <a:pt x="2" y="37"/>
                    <a:pt x="2" y="52"/>
                  </a:cubicBezTo>
                  <a:cubicBezTo>
                    <a:pt x="2" y="55"/>
                    <a:pt x="2" y="58"/>
                    <a:pt x="2" y="60"/>
                  </a:cubicBezTo>
                  <a:cubicBezTo>
                    <a:pt x="4" y="72"/>
                    <a:pt x="11" y="80"/>
                    <a:pt x="18" y="87"/>
                  </a:cubicBezTo>
                  <a:cubicBezTo>
                    <a:pt x="23" y="92"/>
                    <a:pt x="27" y="97"/>
                    <a:pt x="28" y="102"/>
                  </a:cubicBezTo>
                  <a:cubicBezTo>
                    <a:pt x="28" y="102"/>
                    <a:pt x="28" y="102"/>
                    <a:pt x="28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7" y="102"/>
                    <a:pt x="27" y="102"/>
                    <a:pt x="27" y="102"/>
                  </a:cubicBezTo>
                  <a:cubicBezTo>
                    <a:pt x="28" y="103"/>
                    <a:pt x="29" y="103"/>
                    <a:pt x="30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1" y="104"/>
                    <a:pt x="31" y="104"/>
                    <a:pt x="31" y="104"/>
                  </a:cubicBezTo>
                  <a:cubicBezTo>
                    <a:pt x="32" y="108"/>
                    <a:pt x="32" y="112"/>
                    <a:pt x="32" y="116"/>
                  </a:cubicBezTo>
                  <a:cubicBezTo>
                    <a:pt x="32" y="124"/>
                    <a:pt x="30" y="131"/>
                    <a:pt x="28" y="138"/>
                  </a:cubicBezTo>
                  <a:cubicBezTo>
                    <a:pt x="27" y="140"/>
                    <a:pt x="26" y="141"/>
                    <a:pt x="26" y="143"/>
                  </a:cubicBezTo>
                  <a:cubicBezTo>
                    <a:pt x="35" y="127"/>
                    <a:pt x="37" y="110"/>
                    <a:pt x="31" y="93"/>
                  </a:cubicBezTo>
                  <a:cubicBezTo>
                    <a:pt x="28" y="88"/>
                    <a:pt x="25" y="83"/>
                    <a:pt x="21" y="78"/>
                  </a:cubicBezTo>
                  <a:cubicBezTo>
                    <a:pt x="17" y="73"/>
                    <a:pt x="14" y="69"/>
                    <a:pt x="12" y="64"/>
                  </a:cubicBezTo>
                  <a:cubicBezTo>
                    <a:pt x="12" y="63"/>
                    <a:pt x="12" y="62"/>
                    <a:pt x="11" y="61"/>
                  </a:cubicBezTo>
                  <a:cubicBezTo>
                    <a:pt x="13" y="71"/>
                    <a:pt x="17" y="79"/>
                    <a:pt x="23" y="84"/>
                  </a:cubicBezTo>
                  <a:cubicBezTo>
                    <a:pt x="26" y="86"/>
                    <a:pt x="26" y="86"/>
                    <a:pt x="26" y="86"/>
                  </a:cubicBezTo>
                  <a:cubicBezTo>
                    <a:pt x="23" y="85"/>
                    <a:pt x="23" y="85"/>
                    <a:pt x="23" y="85"/>
                  </a:cubicBezTo>
                  <a:cubicBezTo>
                    <a:pt x="10" y="82"/>
                    <a:pt x="4" y="64"/>
                    <a:pt x="4" y="49"/>
                  </a:cubicBezTo>
                  <a:cubicBezTo>
                    <a:pt x="4" y="34"/>
                    <a:pt x="9" y="21"/>
                    <a:pt x="18" y="16"/>
                  </a:cubicBezTo>
                  <a:cubicBezTo>
                    <a:pt x="19" y="17"/>
                    <a:pt x="19" y="17"/>
                    <a:pt x="19" y="17"/>
                  </a:cubicBezTo>
                  <a:cubicBezTo>
                    <a:pt x="15" y="21"/>
                    <a:pt x="12" y="28"/>
                    <a:pt x="10" y="37"/>
                  </a:cubicBezTo>
                  <a:cubicBezTo>
                    <a:pt x="13" y="22"/>
                    <a:pt x="23" y="14"/>
                    <a:pt x="38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39" y="13"/>
                    <a:pt x="39" y="13"/>
                    <a:pt x="39" y="13"/>
                  </a:cubicBezTo>
                  <a:cubicBezTo>
                    <a:pt x="40" y="15"/>
                    <a:pt x="40" y="18"/>
                    <a:pt x="40" y="20"/>
                  </a:cubicBezTo>
                  <a:cubicBezTo>
                    <a:pt x="41" y="23"/>
                    <a:pt x="41" y="26"/>
                    <a:pt x="42" y="29"/>
                  </a:cubicBezTo>
                  <a:cubicBezTo>
                    <a:pt x="42" y="29"/>
                    <a:pt x="42" y="29"/>
                    <a:pt x="42" y="29"/>
                  </a:cubicBezTo>
                  <a:cubicBezTo>
                    <a:pt x="43" y="28"/>
                    <a:pt x="44" y="27"/>
                    <a:pt x="44" y="27"/>
                  </a:cubicBezTo>
                  <a:cubicBezTo>
                    <a:pt x="46" y="27"/>
                    <a:pt x="47" y="28"/>
                    <a:pt x="48" y="29"/>
                  </a:cubicBezTo>
                  <a:cubicBezTo>
                    <a:pt x="50" y="31"/>
                    <a:pt x="52" y="32"/>
                    <a:pt x="54" y="31"/>
                  </a:cubicBezTo>
                  <a:cubicBezTo>
                    <a:pt x="55" y="31"/>
                    <a:pt x="55" y="31"/>
                    <a:pt x="55" y="31"/>
                  </a:cubicBezTo>
                  <a:cubicBezTo>
                    <a:pt x="55" y="32"/>
                    <a:pt x="55" y="32"/>
                    <a:pt x="55" y="32"/>
                  </a:cubicBezTo>
                  <a:cubicBezTo>
                    <a:pt x="54" y="35"/>
                    <a:pt x="53" y="36"/>
                    <a:pt x="52" y="37"/>
                  </a:cubicBezTo>
                  <a:cubicBezTo>
                    <a:pt x="48" y="38"/>
                    <a:pt x="43" y="32"/>
                    <a:pt x="42" y="30"/>
                  </a:cubicBezTo>
                  <a:cubicBezTo>
                    <a:pt x="42" y="30"/>
                    <a:pt x="42" y="30"/>
                    <a:pt x="42" y="30"/>
                  </a:cubicBezTo>
                  <a:cubicBezTo>
                    <a:pt x="43" y="33"/>
                    <a:pt x="44" y="35"/>
                    <a:pt x="46" y="37"/>
                  </a:cubicBezTo>
                  <a:cubicBezTo>
                    <a:pt x="52" y="38"/>
                    <a:pt x="56" y="37"/>
                    <a:pt x="59" y="35"/>
                  </a:cubicBezTo>
                  <a:cubicBezTo>
                    <a:pt x="60" y="32"/>
                    <a:pt x="60" y="30"/>
                    <a:pt x="60" y="27"/>
                  </a:cubicBezTo>
                  <a:cubicBezTo>
                    <a:pt x="60" y="23"/>
                    <a:pt x="59" y="20"/>
                    <a:pt x="57" y="18"/>
                  </a:cubicBezTo>
                  <a:cubicBezTo>
                    <a:pt x="56" y="18"/>
                    <a:pt x="55" y="18"/>
                    <a:pt x="53" y="18"/>
                  </a:cubicBezTo>
                  <a:cubicBezTo>
                    <a:pt x="56" y="19"/>
                    <a:pt x="58" y="22"/>
                    <a:pt x="58" y="25"/>
                  </a:cubicBezTo>
                  <a:cubicBezTo>
                    <a:pt x="58" y="26"/>
                    <a:pt x="58" y="26"/>
                    <a:pt x="57" y="27"/>
                  </a:cubicBezTo>
                  <a:cubicBezTo>
                    <a:pt x="57" y="27"/>
                    <a:pt x="57" y="27"/>
                    <a:pt x="57" y="27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3" y="24"/>
                    <a:pt x="52" y="21"/>
                    <a:pt x="51" y="19"/>
                  </a:cubicBezTo>
                  <a:cubicBezTo>
                    <a:pt x="49" y="18"/>
                    <a:pt x="49" y="18"/>
                    <a:pt x="49" y="18"/>
                  </a:cubicBezTo>
                  <a:cubicBezTo>
                    <a:pt x="50" y="18"/>
                    <a:pt x="50" y="18"/>
                    <a:pt x="50" y="18"/>
                  </a:cubicBezTo>
                  <a:cubicBezTo>
                    <a:pt x="50" y="17"/>
                    <a:pt x="50" y="17"/>
                    <a:pt x="50" y="17"/>
                  </a:cubicBezTo>
                  <a:cubicBezTo>
                    <a:pt x="49" y="15"/>
                    <a:pt x="49" y="12"/>
                    <a:pt x="46" y="10"/>
                  </a:cubicBezTo>
                  <a:lnTo>
                    <a:pt x="45" y="9"/>
                  </a:lnTo>
                  <a:close/>
                  <a:moveTo>
                    <a:pt x="57" y="25"/>
                  </a:moveTo>
                  <a:cubicBezTo>
                    <a:pt x="57" y="24"/>
                    <a:pt x="55" y="21"/>
                    <a:pt x="53" y="19"/>
                  </a:cubicBezTo>
                  <a:cubicBezTo>
                    <a:pt x="53" y="21"/>
                    <a:pt x="54" y="23"/>
                    <a:pt x="57" y="25"/>
                  </a:cubicBezTo>
                  <a:close/>
                  <a:moveTo>
                    <a:pt x="44" y="29"/>
                  </a:moveTo>
                  <a:cubicBezTo>
                    <a:pt x="45" y="32"/>
                    <a:pt x="49" y="36"/>
                    <a:pt x="51" y="35"/>
                  </a:cubicBezTo>
                  <a:cubicBezTo>
                    <a:pt x="52" y="35"/>
                    <a:pt x="53" y="34"/>
                    <a:pt x="53" y="33"/>
                  </a:cubicBezTo>
                  <a:cubicBezTo>
                    <a:pt x="51" y="33"/>
                    <a:pt x="49" y="32"/>
                    <a:pt x="47" y="30"/>
                  </a:cubicBezTo>
                  <a:cubicBezTo>
                    <a:pt x="46" y="30"/>
                    <a:pt x="45" y="29"/>
                    <a:pt x="45" y="29"/>
                  </a:cubicBezTo>
                  <a:cubicBezTo>
                    <a:pt x="44" y="29"/>
                    <a:pt x="44" y="29"/>
                    <a:pt x="44" y="29"/>
                  </a:cubicBezTo>
                  <a:close/>
                  <a:moveTo>
                    <a:pt x="5" y="49"/>
                  </a:moveTo>
                  <a:cubicBezTo>
                    <a:pt x="5" y="62"/>
                    <a:pt x="10" y="77"/>
                    <a:pt x="19" y="82"/>
                  </a:cubicBezTo>
                  <a:cubicBezTo>
                    <a:pt x="12" y="74"/>
                    <a:pt x="8" y="58"/>
                    <a:pt x="8" y="46"/>
                  </a:cubicBezTo>
                  <a:cubicBezTo>
                    <a:pt x="8" y="36"/>
                    <a:pt x="10" y="28"/>
                    <a:pt x="13" y="22"/>
                  </a:cubicBezTo>
                  <a:cubicBezTo>
                    <a:pt x="8" y="29"/>
                    <a:pt x="5" y="38"/>
                    <a:pt x="5" y="49"/>
                  </a:cubicBezTo>
                  <a:close/>
                  <a:moveTo>
                    <a:pt x="146" y="18"/>
                  </a:moveTo>
                  <a:cubicBezTo>
                    <a:pt x="146" y="18"/>
                    <a:pt x="146" y="18"/>
                    <a:pt x="146" y="18"/>
                  </a:cubicBezTo>
                  <a:cubicBezTo>
                    <a:pt x="146" y="21"/>
                    <a:pt x="139" y="31"/>
                    <a:pt x="134" y="33"/>
                  </a:cubicBezTo>
                  <a:cubicBezTo>
                    <a:pt x="134" y="33"/>
                    <a:pt x="134" y="33"/>
                    <a:pt x="134" y="33"/>
                  </a:cubicBezTo>
                  <a:cubicBezTo>
                    <a:pt x="103" y="35"/>
                    <a:pt x="85" y="24"/>
                    <a:pt x="66" y="10"/>
                  </a:cubicBezTo>
                  <a:cubicBezTo>
                    <a:pt x="63" y="8"/>
                    <a:pt x="63" y="8"/>
                    <a:pt x="63" y="8"/>
                  </a:cubicBezTo>
                  <a:cubicBezTo>
                    <a:pt x="67" y="9"/>
                    <a:pt x="67" y="9"/>
                    <a:pt x="67" y="9"/>
                  </a:cubicBezTo>
                  <a:cubicBezTo>
                    <a:pt x="73" y="10"/>
                    <a:pt x="80" y="13"/>
                    <a:pt x="88" y="17"/>
                  </a:cubicBezTo>
                  <a:cubicBezTo>
                    <a:pt x="108" y="26"/>
                    <a:pt x="131" y="36"/>
                    <a:pt x="144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5" y="16"/>
                    <a:pt x="145" y="16"/>
                    <a:pt x="145" y="16"/>
                  </a:cubicBezTo>
                  <a:cubicBezTo>
                    <a:pt x="146" y="16"/>
                    <a:pt x="146" y="16"/>
                    <a:pt x="146" y="18"/>
                  </a:cubicBezTo>
                  <a:close/>
                  <a:moveTo>
                    <a:pt x="133" y="31"/>
                  </a:moveTo>
                  <a:cubicBezTo>
                    <a:pt x="138" y="29"/>
                    <a:pt x="144" y="21"/>
                    <a:pt x="145" y="18"/>
                  </a:cubicBezTo>
                  <a:cubicBezTo>
                    <a:pt x="131" y="37"/>
                    <a:pt x="108" y="27"/>
                    <a:pt x="87" y="18"/>
                  </a:cubicBezTo>
                  <a:cubicBezTo>
                    <a:pt x="81" y="15"/>
                    <a:pt x="76" y="13"/>
                    <a:pt x="71" y="11"/>
                  </a:cubicBezTo>
                  <a:cubicBezTo>
                    <a:pt x="88" y="23"/>
                    <a:pt x="105" y="33"/>
                    <a:pt x="133" y="31"/>
                  </a:cubicBezTo>
                  <a:close/>
                  <a:moveTo>
                    <a:pt x="55" y="30"/>
                  </a:moveTo>
                  <a:cubicBezTo>
                    <a:pt x="54" y="30"/>
                    <a:pt x="54" y="30"/>
                    <a:pt x="54" y="30"/>
                  </a:cubicBezTo>
                  <a:cubicBezTo>
                    <a:pt x="47" y="29"/>
                    <a:pt x="42" y="25"/>
                    <a:pt x="42" y="17"/>
                  </a:cubicBezTo>
                  <a:cubicBezTo>
                    <a:pt x="42" y="16"/>
                    <a:pt x="42" y="16"/>
                    <a:pt x="42" y="16"/>
                  </a:cubicBezTo>
                  <a:cubicBezTo>
                    <a:pt x="43" y="16"/>
                    <a:pt x="43" y="16"/>
                    <a:pt x="43" y="16"/>
                  </a:cubicBezTo>
                  <a:cubicBezTo>
                    <a:pt x="50" y="17"/>
                    <a:pt x="53" y="23"/>
                    <a:pt x="55" y="29"/>
                  </a:cubicBezTo>
                  <a:lnTo>
                    <a:pt x="55" y="30"/>
                  </a:lnTo>
                  <a:close/>
                  <a:moveTo>
                    <a:pt x="43" y="17"/>
                  </a:moveTo>
                  <a:cubicBezTo>
                    <a:pt x="44" y="24"/>
                    <a:pt x="47" y="27"/>
                    <a:pt x="53" y="28"/>
                  </a:cubicBezTo>
                  <a:cubicBezTo>
                    <a:pt x="51" y="23"/>
                    <a:pt x="49" y="19"/>
                    <a:pt x="43" y="17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6" name="Freeform 49"/>
            <p:cNvSpPr>
              <a:spLocks noEditPoints="1"/>
            </p:cNvSpPr>
            <p:nvPr/>
          </p:nvSpPr>
          <p:spPr bwMode="auto">
            <a:xfrm>
              <a:off x="4162425" y="3344863"/>
              <a:ext cx="334963" cy="328613"/>
            </a:xfrm>
            <a:custGeom>
              <a:avLst/>
              <a:gdLst>
                <a:gd name="T0" fmla="*/ 61 w 149"/>
                <a:gd name="T1" fmla="*/ 17 h 146"/>
                <a:gd name="T2" fmla="*/ 70 w 149"/>
                <a:gd name="T3" fmla="*/ 13 h 146"/>
                <a:gd name="T4" fmla="*/ 67 w 149"/>
                <a:gd name="T5" fmla="*/ 22 h 146"/>
                <a:gd name="T6" fmla="*/ 71 w 149"/>
                <a:gd name="T7" fmla="*/ 8 h 146"/>
                <a:gd name="T8" fmla="*/ 77 w 149"/>
                <a:gd name="T9" fmla="*/ 20 h 146"/>
                <a:gd name="T10" fmla="*/ 146 w 149"/>
                <a:gd name="T11" fmla="*/ 39 h 146"/>
                <a:gd name="T12" fmla="*/ 125 w 149"/>
                <a:gd name="T13" fmla="*/ 103 h 146"/>
                <a:gd name="T14" fmla="*/ 146 w 149"/>
                <a:gd name="T15" fmla="*/ 99 h 146"/>
                <a:gd name="T16" fmla="*/ 148 w 149"/>
                <a:gd name="T17" fmla="*/ 120 h 146"/>
                <a:gd name="T18" fmla="*/ 129 w 149"/>
                <a:gd name="T19" fmla="*/ 119 h 146"/>
                <a:gd name="T20" fmla="*/ 141 w 149"/>
                <a:gd name="T21" fmla="*/ 143 h 146"/>
                <a:gd name="T22" fmla="*/ 124 w 149"/>
                <a:gd name="T23" fmla="*/ 108 h 146"/>
                <a:gd name="T24" fmla="*/ 121 w 149"/>
                <a:gd name="T25" fmla="*/ 76 h 146"/>
                <a:gd name="T26" fmla="*/ 132 w 149"/>
                <a:gd name="T27" fmla="*/ 18 h 146"/>
                <a:gd name="T28" fmla="*/ 46 w 149"/>
                <a:gd name="T29" fmla="*/ 31 h 146"/>
                <a:gd name="T30" fmla="*/ 0 w 149"/>
                <a:gd name="T31" fmla="*/ 27 h 146"/>
                <a:gd name="T32" fmla="*/ 60 w 149"/>
                <a:gd name="T33" fmla="*/ 24 h 146"/>
                <a:gd name="T34" fmla="*/ 58 w 149"/>
                <a:gd name="T35" fmla="*/ 11 h 146"/>
                <a:gd name="T36" fmla="*/ 68 w 149"/>
                <a:gd name="T37" fmla="*/ 8 h 146"/>
                <a:gd name="T38" fmla="*/ 61 w 149"/>
                <a:gd name="T39" fmla="*/ 17 h 146"/>
                <a:gd name="T40" fmla="*/ 58 w 149"/>
                <a:gd name="T41" fmla="*/ 27 h 146"/>
                <a:gd name="T42" fmla="*/ 31 w 149"/>
                <a:gd name="T43" fmla="*/ 25 h 146"/>
                <a:gd name="T44" fmla="*/ 58 w 149"/>
                <a:gd name="T45" fmla="*/ 27 h 146"/>
                <a:gd name="T46" fmla="*/ 101 w 149"/>
                <a:gd name="T47" fmla="*/ 11 h 146"/>
                <a:gd name="T48" fmla="*/ 88 w 149"/>
                <a:gd name="T49" fmla="*/ 20 h 146"/>
                <a:gd name="T50" fmla="*/ 101 w 149"/>
                <a:gd name="T51" fmla="*/ 11 h 146"/>
                <a:gd name="T52" fmla="*/ 142 w 149"/>
                <a:gd name="T53" fmla="*/ 32 h 146"/>
                <a:gd name="T54" fmla="*/ 141 w 149"/>
                <a:gd name="T55" fmla="*/ 34 h 146"/>
                <a:gd name="T56" fmla="*/ 122 w 149"/>
                <a:gd name="T57" fmla="*/ 95 h 146"/>
                <a:gd name="T58" fmla="*/ 142 w 149"/>
                <a:gd name="T59" fmla="*/ 32 h 146"/>
                <a:gd name="T60" fmla="*/ 145 w 149"/>
                <a:gd name="T61" fmla="*/ 119 h 146"/>
                <a:gd name="T62" fmla="*/ 142 w 149"/>
                <a:gd name="T63" fmla="*/ 106 h 146"/>
                <a:gd name="T64" fmla="*/ 132 w 149"/>
                <a:gd name="T65" fmla="*/ 106 h 146"/>
                <a:gd name="T66" fmla="*/ 145 w 149"/>
                <a:gd name="T67" fmla="*/ 119 h 146"/>
                <a:gd name="T68" fmla="*/ 146 w 149"/>
                <a:gd name="T69" fmla="*/ 103 h 146"/>
                <a:gd name="T70" fmla="*/ 134 w 149"/>
                <a:gd name="T71" fmla="*/ 103 h 146"/>
                <a:gd name="T72" fmla="*/ 146 w 149"/>
                <a:gd name="T73" fmla="*/ 103 h 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149" h="146">
                  <a:moveTo>
                    <a:pt x="61" y="17"/>
                  </a:moveTo>
                  <a:cubicBezTo>
                    <a:pt x="64" y="17"/>
                    <a:pt x="67" y="9"/>
                    <a:pt x="70" y="13"/>
                  </a:cubicBezTo>
                  <a:cubicBezTo>
                    <a:pt x="68" y="15"/>
                    <a:pt x="65" y="17"/>
                    <a:pt x="67" y="22"/>
                  </a:cubicBezTo>
                  <a:cubicBezTo>
                    <a:pt x="78" y="22"/>
                    <a:pt x="72" y="11"/>
                    <a:pt x="71" y="8"/>
                  </a:cubicBezTo>
                  <a:cubicBezTo>
                    <a:pt x="75" y="4"/>
                    <a:pt x="81" y="15"/>
                    <a:pt x="77" y="20"/>
                  </a:cubicBezTo>
                  <a:cubicBezTo>
                    <a:pt x="103" y="0"/>
                    <a:pt x="144" y="7"/>
                    <a:pt x="146" y="39"/>
                  </a:cubicBezTo>
                  <a:cubicBezTo>
                    <a:pt x="148" y="63"/>
                    <a:pt x="123" y="79"/>
                    <a:pt x="125" y="103"/>
                  </a:cubicBezTo>
                  <a:cubicBezTo>
                    <a:pt x="130" y="105"/>
                    <a:pt x="138" y="94"/>
                    <a:pt x="146" y="99"/>
                  </a:cubicBezTo>
                  <a:cubicBezTo>
                    <a:pt x="149" y="104"/>
                    <a:pt x="147" y="114"/>
                    <a:pt x="148" y="120"/>
                  </a:cubicBezTo>
                  <a:cubicBezTo>
                    <a:pt x="142" y="125"/>
                    <a:pt x="135" y="122"/>
                    <a:pt x="129" y="119"/>
                  </a:cubicBezTo>
                  <a:cubicBezTo>
                    <a:pt x="129" y="131"/>
                    <a:pt x="129" y="143"/>
                    <a:pt x="141" y="143"/>
                  </a:cubicBezTo>
                  <a:cubicBezTo>
                    <a:pt x="120" y="146"/>
                    <a:pt x="125" y="125"/>
                    <a:pt x="124" y="108"/>
                  </a:cubicBezTo>
                  <a:cubicBezTo>
                    <a:pt x="123" y="95"/>
                    <a:pt x="118" y="88"/>
                    <a:pt x="121" y="76"/>
                  </a:cubicBezTo>
                  <a:cubicBezTo>
                    <a:pt x="125" y="57"/>
                    <a:pt x="149" y="40"/>
                    <a:pt x="132" y="18"/>
                  </a:cubicBezTo>
                  <a:cubicBezTo>
                    <a:pt x="101" y="5"/>
                    <a:pt x="76" y="33"/>
                    <a:pt x="46" y="31"/>
                  </a:cubicBezTo>
                  <a:cubicBezTo>
                    <a:pt x="31" y="30"/>
                    <a:pt x="16" y="16"/>
                    <a:pt x="0" y="27"/>
                  </a:cubicBezTo>
                  <a:cubicBezTo>
                    <a:pt x="14" y="12"/>
                    <a:pt x="37" y="23"/>
                    <a:pt x="60" y="24"/>
                  </a:cubicBezTo>
                  <a:cubicBezTo>
                    <a:pt x="62" y="22"/>
                    <a:pt x="58" y="15"/>
                    <a:pt x="58" y="11"/>
                  </a:cubicBezTo>
                  <a:cubicBezTo>
                    <a:pt x="61" y="10"/>
                    <a:pt x="64" y="4"/>
                    <a:pt x="68" y="8"/>
                  </a:cubicBezTo>
                  <a:cubicBezTo>
                    <a:pt x="67" y="9"/>
                    <a:pt x="59" y="9"/>
                    <a:pt x="61" y="17"/>
                  </a:cubicBezTo>
                  <a:close/>
                  <a:moveTo>
                    <a:pt x="58" y="27"/>
                  </a:moveTo>
                  <a:cubicBezTo>
                    <a:pt x="49" y="25"/>
                    <a:pt x="41" y="22"/>
                    <a:pt x="31" y="25"/>
                  </a:cubicBezTo>
                  <a:cubicBezTo>
                    <a:pt x="41" y="26"/>
                    <a:pt x="49" y="32"/>
                    <a:pt x="58" y="27"/>
                  </a:cubicBezTo>
                  <a:close/>
                  <a:moveTo>
                    <a:pt x="101" y="11"/>
                  </a:moveTo>
                  <a:cubicBezTo>
                    <a:pt x="98" y="14"/>
                    <a:pt x="85" y="15"/>
                    <a:pt x="88" y="20"/>
                  </a:cubicBezTo>
                  <a:cubicBezTo>
                    <a:pt x="90" y="15"/>
                    <a:pt x="104" y="16"/>
                    <a:pt x="101" y="11"/>
                  </a:cubicBezTo>
                  <a:close/>
                  <a:moveTo>
                    <a:pt x="142" y="32"/>
                  </a:moveTo>
                  <a:cubicBezTo>
                    <a:pt x="140" y="29"/>
                    <a:pt x="138" y="30"/>
                    <a:pt x="141" y="34"/>
                  </a:cubicBezTo>
                  <a:cubicBezTo>
                    <a:pt x="139" y="59"/>
                    <a:pt x="121" y="67"/>
                    <a:pt x="122" y="95"/>
                  </a:cubicBezTo>
                  <a:cubicBezTo>
                    <a:pt x="127" y="73"/>
                    <a:pt x="146" y="59"/>
                    <a:pt x="142" y="32"/>
                  </a:cubicBezTo>
                  <a:close/>
                  <a:moveTo>
                    <a:pt x="145" y="119"/>
                  </a:moveTo>
                  <a:cubicBezTo>
                    <a:pt x="145" y="113"/>
                    <a:pt x="145" y="109"/>
                    <a:pt x="142" y="106"/>
                  </a:cubicBezTo>
                  <a:cubicBezTo>
                    <a:pt x="139" y="106"/>
                    <a:pt x="135" y="106"/>
                    <a:pt x="132" y="106"/>
                  </a:cubicBezTo>
                  <a:cubicBezTo>
                    <a:pt x="126" y="113"/>
                    <a:pt x="134" y="121"/>
                    <a:pt x="145" y="119"/>
                  </a:cubicBezTo>
                  <a:close/>
                  <a:moveTo>
                    <a:pt x="146" y="103"/>
                  </a:moveTo>
                  <a:cubicBezTo>
                    <a:pt x="142" y="100"/>
                    <a:pt x="137" y="100"/>
                    <a:pt x="134" y="103"/>
                  </a:cubicBezTo>
                  <a:cubicBezTo>
                    <a:pt x="139" y="101"/>
                    <a:pt x="144" y="107"/>
                    <a:pt x="146" y="103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7" name="Freeform 50"/>
            <p:cNvSpPr>
              <a:spLocks noEditPoints="1"/>
            </p:cNvSpPr>
            <p:nvPr/>
          </p:nvSpPr>
          <p:spPr bwMode="auto">
            <a:xfrm>
              <a:off x="4162425" y="3359150"/>
              <a:ext cx="334963" cy="309563"/>
            </a:xfrm>
            <a:custGeom>
              <a:avLst/>
              <a:gdLst>
                <a:gd name="T0" fmla="*/ 69 w 149"/>
                <a:gd name="T1" fmla="*/ 3 h 138"/>
                <a:gd name="T2" fmla="*/ 64 w 149"/>
                <a:gd name="T3" fmla="*/ 7 h 138"/>
                <a:gd name="T4" fmla="*/ 70 w 149"/>
                <a:gd name="T5" fmla="*/ 7 h 138"/>
                <a:gd name="T6" fmla="*/ 70 w 149"/>
                <a:gd name="T7" fmla="*/ 3 h 138"/>
                <a:gd name="T8" fmla="*/ 73 w 149"/>
                <a:gd name="T9" fmla="*/ 1 h 138"/>
                <a:gd name="T10" fmla="*/ 147 w 149"/>
                <a:gd name="T11" fmla="*/ 33 h 138"/>
                <a:gd name="T12" fmla="*/ 142 w 149"/>
                <a:gd name="T13" fmla="*/ 91 h 138"/>
                <a:gd name="T14" fmla="*/ 149 w 149"/>
                <a:gd name="T15" fmla="*/ 114 h 138"/>
                <a:gd name="T16" fmla="*/ 130 w 149"/>
                <a:gd name="T17" fmla="*/ 114 h 138"/>
                <a:gd name="T18" fmla="*/ 137 w 149"/>
                <a:gd name="T19" fmla="*/ 138 h 138"/>
                <a:gd name="T20" fmla="*/ 122 w 149"/>
                <a:gd name="T21" fmla="*/ 94 h 138"/>
                <a:gd name="T22" fmla="*/ 129 w 149"/>
                <a:gd name="T23" fmla="*/ 51 h 138"/>
                <a:gd name="T24" fmla="*/ 49 w 149"/>
                <a:gd name="T25" fmla="*/ 26 h 138"/>
                <a:gd name="T26" fmla="*/ 1 w 149"/>
                <a:gd name="T27" fmla="*/ 21 h 138"/>
                <a:gd name="T28" fmla="*/ 39 w 149"/>
                <a:gd name="T29" fmla="*/ 15 h 138"/>
                <a:gd name="T30" fmla="*/ 58 w 149"/>
                <a:gd name="T31" fmla="*/ 5 h 138"/>
                <a:gd name="T32" fmla="*/ 67 w 149"/>
                <a:gd name="T33" fmla="*/ 2 h 138"/>
                <a:gd name="T34" fmla="*/ 60 w 149"/>
                <a:gd name="T35" fmla="*/ 10 h 138"/>
                <a:gd name="T36" fmla="*/ 77 w 149"/>
                <a:gd name="T37" fmla="*/ 14 h 138"/>
                <a:gd name="T38" fmla="*/ 73 w 149"/>
                <a:gd name="T39" fmla="*/ 15 h 138"/>
                <a:gd name="T40" fmla="*/ 68 w 149"/>
                <a:gd name="T41" fmla="*/ 8 h 138"/>
                <a:gd name="T42" fmla="*/ 61 w 149"/>
                <a:gd name="T43" fmla="*/ 12 h 138"/>
                <a:gd name="T44" fmla="*/ 60 w 149"/>
                <a:gd name="T45" fmla="*/ 19 h 138"/>
                <a:gd name="T46" fmla="*/ 7 w 149"/>
                <a:gd name="T47" fmla="*/ 17 h 138"/>
                <a:gd name="T48" fmla="*/ 40 w 149"/>
                <a:gd name="T49" fmla="*/ 17 h 138"/>
                <a:gd name="T50" fmla="*/ 60 w 149"/>
                <a:gd name="T51" fmla="*/ 20 h 138"/>
                <a:gd name="T52" fmla="*/ 31 w 149"/>
                <a:gd name="T53" fmla="*/ 20 h 138"/>
                <a:gd name="T54" fmla="*/ 49 w 149"/>
                <a:gd name="T55" fmla="*/ 24 h 138"/>
                <a:gd name="T56" fmla="*/ 87 w 149"/>
                <a:gd name="T57" fmla="*/ 12 h 138"/>
                <a:gd name="T58" fmla="*/ 77 w 149"/>
                <a:gd name="T59" fmla="*/ 14 h 138"/>
                <a:gd name="T60" fmla="*/ 124 w 149"/>
                <a:gd name="T61" fmla="*/ 97 h 138"/>
                <a:gd name="T62" fmla="*/ 101 w 149"/>
                <a:gd name="T63" fmla="*/ 4 h 138"/>
                <a:gd name="T64" fmla="*/ 89 w 149"/>
                <a:gd name="T65" fmla="*/ 14 h 138"/>
                <a:gd name="T66" fmla="*/ 133 w 149"/>
                <a:gd name="T67" fmla="*/ 12 h 138"/>
                <a:gd name="T68" fmla="*/ 131 w 149"/>
                <a:gd name="T69" fmla="*/ 55 h 138"/>
                <a:gd name="T70" fmla="*/ 140 w 149"/>
                <a:gd name="T71" fmla="*/ 24 h 138"/>
                <a:gd name="T72" fmla="*/ 123 w 149"/>
                <a:gd name="T73" fmla="*/ 89 h 138"/>
                <a:gd name="T74" fmla="*/ 135 w 149"/>
                <a:gd name="T75" fmla="*/ 137 h 138"/>
                <a:gd name="T76" fmla="*/ 141 w 149"/>
                <a:gd name="T77" fmla="*/ 116 h 138"/>
                <a:gd name="T78" fmla="*/ 147 w 149"/>
                <a:gd name="T79" fmla="*/ 98 h 138"/>
                <a:gd name="T80" fmla="*/ 131 w 149"/>
                <a:gd name="T81" fmla="*/ 99 h 138"/>
                <a:gd name="T82" fmla="*/ 146 w 149"/>
                <a:gd name="T83" fmla="*/ 94 h 138"/>
                <a:gd name="T84" fmla="*/ 88 w 149"/>
                <a:gd name="T85" fmla="*/ 12 h 138"/>
                <a:gd name="T86" fmla="*/ 95 w 149"/>
                <a:gd name="T87" fmla="*/ 9 h 138"/>
                <a:gd name="T88" fmla="*/ 40 w 149"/>
                <a:gd name="T89" fmla="*/ 19 h 138"/>
                <a:gd name="T90" fmla="*/ 56 w 149"/>
                <a:gd name="T91" fmla="*/ 21 h 138"/>
                <a:gd name="T92" fmla="*/ 141 w 149"/>
                <a:gd name="T93" fmla="*/ 28 h 138"/>
                <a:gd name="T94" fmla="*/ 131 w 149"/>
                <a:gd name="T95" fmla="*/ 66 h 138"/>
                <a:gd name="T96" fmla="*/ 141 w 149"/>
                <a:gd name="T97" fmla="*/ 97 h 138"/>
                <a:gd name="T98" fmla="*/ 143 w 149"/>
                <a:gd name="T99" fmla="*/ 100 h 138"/>
                <a:gd name="T100" fmla="*/ 130 w 149"/>
                <a:gd name="T101" fmla="*/ 108 h 138"/>
                <a:gd name="T102" fmla="*/ 131 w 149"/>
                <a:gd name="T103" fmla="*/ 107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149" h="138">
                  <a:moveTo>
                    <a:pt x="65" y="0"/>
                  </a:moveTo>
                  <a:cubicBezTo>
                    <a:pt x="66" y="0"/>
                    <a:pt x="68" y="1"/>
                    <a:pt x="69" y="2"/>
                  </a:cubicBezTo>
                  <a:cubicBezTo>
                    <a:pt x="69" y="2"/>
                    <a:pt x="69" y="2"/>
                    <a:pt x="69" y="2"/>
                  </a:cubicBezTo>
                  <a:cubicBezTo>
                    <a:pt x="69" y="3"/>
                    <a:pt x="69" y="3"/>
                    <a:pt x="69" y="3"/>
                  </a:cubicBezTo>
                  <a:cubicBezTo>
                    <a:pt x="68" y="3"/>
                    <a:pt x="68" y="3"/>
                    <a:pt x="67" y="4"/>
                  </a:cubicBezTo>
                  <a:cubicBezTo>
                    <a:pt x="65" y="4"/>
                    <a:pt x="63" y="4"/>
                    <a:pt x="62" y="6"/>
                  </a:cubicBezTo>
                  <a:cubicBezTo>
                    <a:pt x="62" y="7"/>
                    <a:pt x="61" y="8"/>
                    <a:pt x="62" y="10"/>
                  </a:cubicBezTo>
                  <a:cubicBezTo>
                    <a:pt x="63" y="9"/>
                    <a:pt x="63" y="8"/>
                    <a:pt x="64" y="7"/>
                  </a:cubicBezTo>
                  <a:cubicBezTo>
                    <a:pt x="66" y="6"/>
                    <a:pt x="67" y="5"/>
                    <a:pt x="68" y="5"/>
                  </a:cubicBezTo>
                  <a:cubicBezTo>
                    <a:pt x="69" y="5"/>
                    <a:pt x="70" y="5"/>
                    <a:pt x="70" y="6"/>
                  </a:cubicBezTo>
                  <a:cubicBezTo>
                    <a:pt x="71" y="6"/>
                    <a:pt x="71" y="6"/>
                    <a:pt x="71" y="6"/>
                  </a:cubicBezTo>
                  <a:cubicBezTo>
                    <a:pt x="70" y="7"/>
                    <a:pt x="70" y="7"/>
                    <a:pt x="70" y="7"/>
                  </a:cubicBezTo>
                  <a:cubicBezTo>
                    <a:pt x="70" y="8"/>
                    <a:pt x="69" y="8"/>
                    <a:pt x="69" y="9"/>
                  </a:cubicBezTo>
                  <a:cubicBezTo>
                    <a:pt x="68" y="11"/>
                    <a:pt x="67" y="12"/>
                    <a:pt x="67" y="16"/>
                  </a:cubicBezTo>
                  <a:cubicBezTo>
                    <a:pt x="70" y="16"/>
                    <a:pt x="71" y="15"/>
                    <a:pt x="72" y="14"/>
                  </a:cubicBezTo>
                  <a:cubicBezTo>
                    <a:pt x="74" y="11"/>
                    <a:pt x="71" y="5"/>
                    <a:pt x="70" y="3"/>
                  </a:cubicBezTo>
                  <a:cubicBezTo>
                    <a:pt x="70" y="2"/>
                    <a:pt x="70" y="2"/>
                    <a:pt x="70" y="2"/>
                  </a:cubicBezTo>
                  <a:cubicBezTo>
                    <a:pt x="71" y="2"/>
                    <a:pt x="71" y="2"/>
                    <a:pt x="71" y="2"/>
                  </a:cubicBezTo>
                  <a:cubicBezTo>
                    <a:pt x="71" y="1"/>
                    <a:pt x="72" y="1"/>
                    <a:pt x="73" y="1"/>
                  </a:cubicBezTo>
                  <a:cubicBezTo>
                    <a:pt x="73" y="1"/>
                    <a:pt x="73" y="1"/>
                    <a:pt x="73" y="1"/>
                  </a:cubicBezTo>
                  <a:cubicBezTo>
                    <a:pt x="75" y="1"/>
                    <a:pt x="77" y="3"/>
                    <a:pt x="78" y="5"/>
                  </a:cubicBezTo>
                  <a:cubicBezTo>
                    <a:pt x="79" y="7"/>
                    <a:pt x="79" y="9"/>
                    <a:pt x="79" y="11"/>
                  </a:cubicBezTo>
                  <a:cubicBezTo>
                    <a:pt x="88" y="5"/>
                    <a:pt x="99" y="2"/>
                    <a:pt x="110" y="2"/>
                  </a:cubicBezTo>
                  <a:cubicBezTo>
                    <a:pt x="131" y="2"/>
                    <a:pt x="145" y="14"/>
                    <a:pt x="147" y="33"/>
                  </a:cubicBezTo>
                  <a:cubicBezTo>
                    <a:pt x="148" y="45"/>
                    <a:pt x="142" y="55"/>
                    <a:pt x="137" y="65"/>
                  </a:cubicBezTo>
                  <a:cubicBezTo>
                    <a:pt x="131" y="75"/>
                    <a:pt x="125" y="85"/>
                    <a:pt x="126" y="97"/>
                  </a:cubicBezTo>
                  <a:cubicBezTo>
                    <a:pt x="127" y="97"/>
                    <a:pt x="130" y="96"/>
                    <a:pt x="132" y="95"/>
                  </a:cubicBezTo>
                  <a:cubicBezTo>
                    <a:pt x="135" y="93"/>
                    <a:pt x="138" y="91"/>
                    <a:pt x="142" y="91"/>
                  </a:cubicBezTo>
                  <a:cubicBezTo>
                    <a:pt x="144" y="91"/>
                    <a:pt x="145" y="92"/>
                    <a:pt x="147" y="93"/>
                  </a:cubicBezTo>
                  <a:cubicBezTo>
                    <a:pt x="147" y="93"/>
                    <a:pt x="147" y="93"/>
                    <a:pt x="147" y="93"/>
                  </a:cubicBezTo>
                  <a:cubicBezTo>
                    <a:pt x="149" y="96"/>
                    <a:pt x="149" y="101"/>
                    <a:pt x="149" y="106"/>
                  </a:cubicBezTo>
                  <a:cubicBezTo>
                    <a:pt x="148" y="109"/>
                    <a:pt x="148" y="112"/>
                    <a:pt x="149" y="114"/>
                  </a:cubicBezTo>
                  <a:cubicBezTo>
                    <a:pt x="149" y="115"/>
                    <a:pt x="149" y="115"/>
                    <a:pt x="149" y="115"/>
                  </a:cubicBezTo>
                  <a:cubicBezTo>
                    <a:pt x="148" y="115"/>
                    <a:pt x="148" y="115"/>
                    <a:pt x="148" y="115"/>
                  </a:cubicBezTo>
                  <a:cubicBezTo>
                    <a:pt x="146" y="117"/>
                    <a:pt x="143" y="118"/>
                    <a:pt x="141" y="118"/>
                  </a:cubicBezTo>
                  <a:cubicBezTo>
                    <a:pt x="137" y="118"/>
                    <a:pt x="134" y="116"/>
                    <a:pt x="130" y="114"/>
                  </a:cubicBezTo>
                  <a:cubicBezTo>
                    <a:pt x="130" y="115"/>
                    <a:pt x="130" y="115"/>
                    <a:pt x="130" y="115"/>
                  </a:cubicBezTo>
                  <a:cubicBezTo>
                    <a:pt x="130" y="126"/>
                    <a:pt x="130" y="136"/>
                    <a:pt x="141" y="136"/>
                  </a:cubicBezTo>
                  <a:cubicBezTo>
                    <a:pt x="141" y="138"/>
                    <a:pt x="141" y="138"/>
                    <a:pt x="141" y="138"/>
                  </a:cubicBezTo>
                  <a:cubicBezTo>
                    <a:pt x="139" y="138"/>
                    <a:pt x="138" y="138"/>
                    <a:pt x="137" y="138"/>
                  </a:cubicBezTo>
                  <a:cubicBezTo>
                    <a:pt x="123" y="138"/>
                    <a:pt x="123" y="125"/>
                    <a:pt x="123" y="112"/>
                  </a:cubicBezTo>
                  <a:cubicBezTo>
                    <a:pt x="123" y="108"/>
                    <a:pt x="123" y="105"/>
                    <a:pt x="123" y="102"/>
                  </a:cubicBezTo>
                  <a:cubicBezTo>
                    <a:pt x="123" y="99"/>
                    <a:pt x="122" y="96"/>
                    <a:pt x="122" y="94"/>
                  </a:cubicBezTo>
                  <a:cubicBezTo>
                    <a:pt x="122" y="94"/>
                    <a:pt x="122" y="94"/>
                    <a:pt x="122" y="94"/>
                  </a:cubicBezTo>
                  <a:cubicBezTo>
                    <a:pt x="122" y="93"/>
                    <a:pt x="122" y="93"/>
                    <a:pt x="122" y="93"/>
                  </a:cubicBezTo>
                  <a:cubicBezTo>
                    <a:pt x="121" y="92"/>
                    <a:pt x="121" y="91"/>
                    <a:pt x="121" y="90"/>
                  </a:cubicBezTo>
                  <a:cubicBezTo>
                    <a:pt x="120" y="84"/>
                    <a:pt x="118" y="78"/>
                    <a:pt x="120" y="70"/>
                  </a:cubicBezTo>
                  <a:cubicBezTo>
                    <a:pt x="122" y="64"/>
                    <a:pt x="125" y="57"/>
                    <a:pt x="129" y="51"/>
                  </a:cubicBezTo>
                  <a:cubicBezTo>
                    <a:pt x="136" y="39"/>
                    <a:pt x="143" y="27"/>
                    <a:pt x="132" y="13"/>
                  </a:cubicBezTo>
                  <a:cubicBezTo>
                    <a:pt x="126" y="11"/>
                    <a:pt x="121" y="10"/>
                    <a:pt x="115" y="10"/>
                  </a:cubicBezTo>
                  <a:cubicBezTo>
                    <a:pt x="104" y="10"/>
                    <a:pt x="93" y="14"/>
                    <a:pt x="83" y="18"/>
                  </a:cubicBezTo>
                  <a:cubicBezTo>
                    <a:pt x="72" y="22"/>
                    <a:pt x="61" y="26"/>
                    <a:pt x="49" y="26"/>
                  </a:cubicBezTo>
                  <a:cubicBezTo>
                    <a:pt x="48" y="26"/>
                    <a:pt x="47" y="26"/>
                    <a:pt x="45" y="26"/>
                  </a:cubicBezTo>
                  <a:cubicBezTo>
                    <a:pt x="40" y="25"/>
                    <a:pt x="35" y="23"/>
                    <a:pt x="30" y="22"/>
                  </a:cubicBezTo>
                  <a:cubicBezTo>
                    <a:pt x="25" y="19"/>
                    <a:pt x="19" y="17"/>
                    <a:pt x="13" y="17"/>
                  </a:cubicBezTo>
                  <a:cubicBezTo>
                    <a:pt x="9" y="17"/>
                    <a:pt x="4" y="19"/>
                    <a:pt x="1" y="21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5" y="15"/>
                    <a:pt x="11" y="13"/>
                    <a:pt x="20" y="13"/>
                  </a:cubicBezTo>
                  <a:cubicBezTo>
                    <a:pt x="20" y="13"/>
                    <a:pt x="20" y="13"/>
                    <a:pt x="20" y="13"/>
                  </a:cubicBezTo>
                  <a:cubicBezTo>
                    <a:pt x="26" y="13"/>
                    <a:pt x="33" y="14"/>
                    <a:pt x="39" y="15"/>
                  </a:cubicBezTo>
                  <a:cubicBezTo>
                    <a:pt x="46" y="16"/>
                    <a:pt x="53" y="17"/>
                    <a:pt x="59" y="17"/>
                  </a:cubicBezTo>
                  <a:cubicBezTo>
                    <a:pt x="61" y="16"/>
                    <a:pt x="60" y="13"/>
                    <a:pt x="59" y="10"/>
                  </a:cubicBezTo>
                  <a:cubicBezTo>
                    <a:pt x="58" y="8"/>
                    <a:pt x="58" y="7"/>
                    <a:pt x="58" y="5"/>
                  </a:cubicBezTo>
                  <a:cubicBezTo>
                    <a:pt x="58" y="5"/>
                    <a:pt x="58" y="5"/>
                    <a:pt x="58" y="5"/>
                  </a:cubicBezTo>
                  <a:cubicBezTo>
                    <a:pt x="58" y="4"/>
                    <a:pt x="58" y="4"/>
                    <a:pt x="58" y="4"/>
                  </a:cubicBezTo>
                  <a:cubicBezTo>
                    <a:pt x="59" y="4"/>
                    <a:pt x="59" y="3"/>
                    <a:pt x="60" y="3"/>
                  </a:cubicBezTo>
                  <a:cubicBezTo>
                    <a:pt x="62" y="1"/>
                    <a:pt x="63" y="0"/>
                    <a:pt x="65" y="0"/>
                  </a:cubicBezTo>
                  <a:close/>
                  <a:moveTo>
                    <a:pt x="67" y="2"/>
                  </a:moveTo>
                  <a:cubicBezTo>
                    <a:pt x="65" y="1"/>
                    <a:pt x="63" y="2"/>
                    <a:pt x="61" y="4"/>
                  </a:cubicBezTo>
                  <a:cubicBezTo>
                    <a:pt x="60" y="4"/>
                    <a:pt x="60" y="5"/>
                    <a:pt x="59" y="5"/>
                  </a:cubicBezTo>
                  <a:cubicBezTo>
                    <a:pt x="59" y="7"/>
                    <a:pt x="60" y="8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60" y="8"/>
                    <a:pt x="60" y="7"/>
                    <a:pt x="61" y="5"/>
                  </a:cubicBezTo>
                  <a:cubicBezTo>
                    <a:pt x="62" y="3"/>
                    <a:pt x="65" y="3"/>
                    <a:pt x="66" y="2"/>
                  </a:cubicBezTo>
                  <a:cubicBezTo>
                    <a:pt x="66" y="2"/>
                    <a:pt x="67" y="2"/>
                    <a:pt x="67" y="2"/>
                  </a:cubicBezTo>
                  <a:close/>
                  <a:moveTo>
                    <a:pt x="77" y="14"/>
                  </a:moveTo>
                  <a:cubicBezTo>
                    <a:pt x="76" y="13"/>
                    <a:pt x="76" y="13"/>
                    <a:pt x="76" y="13"/>
                  </a:cubicBezTo>
                  <a:cubicBezTo>
                    <a:pt x="78" y="11"/>
                    <a:pt x="78" y="8"/>
                    <a:pt x="77" y="6"/>
                  </a:cubicBezTo>
                  <a:cubicBezTo>
                    <a:pt x="75" y="3"/>
                    <a:pt x="73" y="1"/>
                    <a:pt x="72" y="2"/>
                  </a:cubicBezTo>
                  <a:cubicBezTo>
                    <a:pt x="73" y="5"/>
                    <a:pt x="76" y="11"/>
                    <a:pt x="73" y="15"/>
                  </a:cubicBezTo>
                  <a:cubicBezTo>
                    <a:pt x="72" y="16"/>
                    <a:pt x="70" y="17"/>
                    <a:pt x="67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6" y="17"/>
                    <a:pt x="66" y="17"/>
                    <a:pt x="66" y="17"/>
                  </a:cubicBezTo>
                  <a:cubicBezTo>
                    <a:pt x="65" y="12"/>
                    <a:pt x="66" y="10"/>
                    <a:pt x="68" y="8"/>
                  </a:cubicBezTo>
                  <a:cubicBezTo>
                    <a:pt x="68" y="8"/>
                    <a:pt x="68" y="7"/>
                    <a:pt x="69" y="7"/>
                  </a:cubicBezTo>
                  <a:cubicBezTo>
                    <a:pt x="69" y="6"/>
                    <a:pt x="68" y="6"/>
                    <a:pt x="68" y="6"/>
                  </a:cubicBezTo>
                  <a:cubicBezTo>
                    <a:pt x="67" y="6"/>
                    <a:pt x="66" y="7"/>
                    <a:pt x="65" y="8"/>
                  </a:cubicBezTo>
                  <a:cubicBezTo>
                    <a:pt x="64" y="10"/>
                    <a:pt x="63" y="11"/>
                    <a:pt x="61" y="12"/>
                  </a:cubicBezTo>
                  <a:cubicBezTo>
                    <a:pt x="61" y="12"/>
                    <a:pt x="61" y="12"/>
                    <a:pt x="61" y="12"/>
                  </a:cubicBezTo>
                  <a:cubicBezTo>
                    <a:pt x="61" y="14"/>
                    <a:pt x="62" y="17"/>
                    <a:pt x="60" y="18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60" y="19"/>
                    <a:pt x="60" y="19"/>
                    <a:pt x="60" y="19"/>
                  </a:cubicBezTo>
                  <a:cubicBezTo>
                    <a:pt x="53" y="18"/>
                    <a:pt x="46" y="17"/>
                    <a:pt x="39" y="16"/>
                  </a:cubicBezTo>
                  <a:cubicBezTo>
                    <a:pt x="32" y="15"/>
                    <a:pt x="26" y="14"/>
                    <a:pt x="20" y="14"/>
                  </a:cubicBezTo>
                  <a:cubicBezTo>
                    <a:pt x="20" y="14"/>
                    <a:pt x="20" y="14"/>
                    <a:pt x="20" y="14"/>
                  </a:cubicBezTo>
                  <a:cubicBezTo>
                    <a:pt x="15" y="14"/>
                    <a:pt x="11" y="15"/>
                    <a:pt x="7" y="17"/>
                  </a:cubicBezTo>
                  <a:cubicBezTo>
                    <a:pt x="9" y="16"/>
                    <a:pt x="11" y="16"/>
                    <a:pt x="13" y="16"/>
                  </a:cubicBezTo>
                  <a:cubicBezTo>
                    <a:pt x="18" y="16"/>
                    <a:pt x="24" y="18"/>
                    <a:pt x="29" y="19"/>
                  </a:cubicBezTo>
                  <a:cubicBezTo>
                    <a:pt x="31" y="19"/>
                    <a:pt x="31" y="19"/>
                    <a:pt x="31" y="19"/>
                  </a:cubicBezTo>
                  <a:cubicBezTo>
                    <a:pt x="34" y="18"/>
                    <a:pt x="37" y="17"/>
                    <a:pt x="40" y="17"/>
                  </a:cubicBezTo>
                  <a:cubicBezTo>
                    <a:pt x="40" y="17"/>
                    <a:pt x="40" y="17"/>
                    <a:pt x="40" y="17"/>
                  </a:cubicBezTo>
                  <a:cubicBezTo>
                    <a:pt x="45" y="17"/>
                    <a:pt x="49" y="18"/>
                    <a:pt x="54" y="19"/>
                  </a:cubicBezTo>
                  <a:cubicBezTo>
                    <a:pt x="55" y="19"/>
                    <a:pt x="57" y="20"/>
                    <a:pt x="58" y="20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59" y="21"/>
                    <a:pt x="59" y="21"/>
                    <a:pt x="59" y="21"/>
                  </a:cubicBezTo>
                  <a:cubicBezTo>
                    <a:pt x="56" y="23"/>
                    <a:pt x="53" y="24"/>
                    <a:pt x="50" y="24"/>
                  </a:cubicBezTo>
                  <a:cubicBezTo>
                    <a:pt x="47" y="24"/>
                    <a:pt x="43" y="23"/>
                    <a:pt x="40" y="22"/>
                  </a:cubicBezTo>
                  <a:cubicBezTo>
                    <a:pt x="37" y="21"/>
                    <a:pt x="34" y="20"/>
                    <a:pt x="31" y="20"/>
                  </a:cubicBezTo>
                  <a:cubicBezTo>
                    <a:pt x="30" y="20"/>
                    <a:pt x="30" y="20"/>
                    <a:pt x="30" y="20"/>
                  </a:cubicBezTo>
                  <a:cubicBezTo>
                    <a:pt x="30" y="20"/>
                    <a:pt x="31" y="20"/>
                    <a:pt x="31" y="20"/>
                  </a:cubicBezTo>
                  <a:cubicBezTo>
                    <a:pt x="36" y="22"/>
                    <a:pt x="41" y="24"/>
                    <a:pt x="46" y="24"/>
                  </a:cubicBezTo>
                  <a:cubicBezTo>
                    <a:pt x="47" y="24"/>
                    <a:pt x="48" y="24"/>
                    <a:pt x="49" y="24"/>
                  </a:cubicBezTo>
                  <a:cubicBezTo>
                    <a:pt x="61" y="24"/>
                    <a:pt x="72" y="20"/>
                    <a:pt x="82" y="16"/>
                  </a:cubicBezTo>
                  <a:cubicBezTo>
                    <a:pt x="84" y="16"/>
                    <a:pt x="86" y="15"/>
                    <a:pt x="88" y="14"/>
                  </a:cubicBezTo>
                  <a:cubicBezTo>
                    <a:pt x="88" y="14"/>
                    <a:pt x="88" y="14"/>
                    <a:pt x="88" y="14"/>
                  </a:cubicBezTo>
                  <a:cubicBezTo>
                    <a:pt x="87" y="13"/>
                    <a:pt x="87" y="12"/>
                    <a:pt x="87" y="12"/>
                  </a:cubicBezTo>
                  <a:cubicBezTo>
                    <a:pt x="88" y="10"/>
                    <a:pt x="91" y="9"/>
                    <a:pt x="94" y="7"/>
                  </a:cubicBezTo>
                  <a:cubicBezTo>
                    <a:pt x="97" y="7"/>
                    <a:pt x="99" y="6"/>
                    <a:pt x="100" y="5"/>
                  </a:cubicBezTo>
                  <a:cubicBezTo>
                    <a:pt x="101" y="4"/>
                    <a:pt x="101" y="4"/>
                    <a:pt x="101" y="4"/>
                  </a:cubicBezTo>
                  <a:cubicBezTo>
                    <a:pt x="92" y="6"/>
                    <a:pt x="84" y="9"/>
                    <a:pt x="77" y="14"/>
                  </a:cubicBezTo>
                  <a:close/>
                  <a:moveTo>
                    <a:pt x="126" y="98"/>
                  </a:moveTo>
                  <a:cubicBezTo>
                    <a:pt x="126" y="98"/>
                    <a:pt x="125" y="98"/>
                    <a:pt x="125" y="98"/>
                  </a:cubicBezTo>
                  <a:cubicBezTo>
                    <a:pt x="124" y="98"/>
                    <a:pt x="124" y="98"/>
                    <a:pt x="124" y="98"/>
                  </a:cubicBezTo>
                  <a:cubicBezTo>
                    <a:pt x="124" y="97"/>
                    <a:pt x="124" y="97"/>
                    <a:pt x="124" y="97"/>
                  </a:cubicBezTo>
                  <a:cubicBezTo>
                    <a:pt x="123" y="85"/>
                    <a:pt x="129" y="74"/>
                    <a:pt x="135" y="64"/>
                  </a:cubicBezTo>
                  <a:cubicBezTo>
                    <a:pt x="141" y="54"/>
                    <a:pt x="147" y="45"/>
                    <a:pt x="146" y="34"/>
                  </a:cubicBezTo>
                  <a:cubicBezTo>
                    <a:pt x="144" y="15"/>
                    <a:pt x="130" y="4"/>
                    <a:pt x="110" y="4"/>
                  </a:cubicBezTo>
                  <a:cubicBezTo>
                    <a:pt x="107" y="4"/>
                    <a:pt x="104" y="4"/>
                    <a:pt x="101" y="4"/>
                  </a:cubicBezTo>
                  <a:cubicBezTo>
                    <a:pt x="102" y="5"/>
                    <a:pt x="102" y="5"/>
                    <a:pt x="102" y="5"/>
                  </a:cubicBezTo>
                  <a:cubicBezTo>
                    <a:pt x="102" y="6"/>
                    <a:pt x="102" y="6"/>
                    <a:pt x="102" y="7"/>
                  </a:cubicBezTo>
                  <a:cubicBezTo>
                    <a:pt x="101" y="9"/>
                    <a:pt x="99" y="10"/>
                    <a:pt x="96" y="11"/>
                  </a:cubicBezTo>
                  <a:cubicBezTo>
                    <a:pt x="93" y="11"/>
                    <a:pt x="90" y="12"/>
                    <a:pt x="89" y="14"/>
                  </a:cubicBezTo>
                  <a:cubicBezTo>
                    <a:pt x="97" y="11"/>
                    <a:pt x="106" y="8"/>
                    <a:pt x="115" y="8"/>
                  </a:cubicBezTo>
                  <a:cubicBezTo>
                    <a:pt x="121" y="8"/>
                    <a:pt x="127" y="9"/>
                    <a:pt x="132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33" y="12"/>
                    <a:pt x="133" y="12"/>
                    <a:pt x="133" y="12"/>
                  </a:cubicBezTo>
                  <a:cubicBezTo>
                    <a:pt x="145" y="27"/>
                    <a:pt x="137" y="40"/>
                    <a:pt x="130" y="52"/>
                  </a:cubicBezTo>
                  <a:cubicBezTo>
                    <a:pt x="126" y="58"/>
                    <a:pt x="123" y="64"/>
                    <a:pt x="122" y="71"/>
                  </a:cubicBezTo>
                  <a:cubicBezTo>
                    <a:pt x="120" y="76"/>
                    <a:pt x="121" y="80"/>
                    <a:pt x="121" y="84"/>
                  </a:cubicBezTo>
                  <a:cubicBezTo>
                    <a:pt x="122" y="72"/>
                    <a:pt x="126" y="63"/>
                    <a:pt x="131" y="55"/>
                  </a:cubicBezTo>
                  <a:cubicBezTo>
                    <a:pt x="135" y="47"/>
                    <a:pt x="139" y="39"/>
                    <a:pt x="140" y="28"/>
                  </a:cubicBezTo>
                  <a:cubicBezTo>
                    <a:pt x="139" y="27"/>
                    <a:pt x="138" y="25"/>
                    <a:pt x="139" y="24"/>
                  </a:cubicBezTo>
                  <a:cubicBezTo>
                    <a:pt x="139" y="24"/>
                    <a:pt x="139" y="24"/>
                    <a:pt x="140" y="24"/>
                  </a:cubicBezTo>
                  <a:cubicBezTo>
                    <a:pt x="140" y="24"/>
                    <a:pt x="140" y="24"/>
                    <a:pt x="140" y="24"/>
                  </a:cubicBezTo>
                  <a:cubicBezTo>
                    <a:pt x="141" y="24"/>
                    <a:pt x="142" y="24"/>
                    <a:pt x="143" y="26"/>
                  </a:cubicBezTo>
                  <a:cubicBezTo>
                    <a:pt x="143" y="26"/>
                    <a:pt x="143" y="26"/>
                    <a:pt x="143" y="26"/>
                  </a:cubicBezTo>
                  <a:cubicBezTo>
                    <a:pt x="145" y="43"/>
                    <a:pt x="139" y="55"/>
                    <a:pt x="133" y="66"/>
                  </a:cubicBezTo>
                  <a:cubicBezTo>
                    <a:pt x="129" y="73"/>
                    <a:pt x="125" y="81"/>
                    <a:pt x="123" y="89"/>
                  </a:cubicBezTo>
                  <a:cubicBezTo>
                    <a:pt x="123" y="90"/>
                    <a:pt x="123" y="90"/>
                    <a:pt x="123" y="90"/>
                  </a:cubicBezTo>
                  <a:cubicBezTo>
                    <a:pt x="123" y="94"/>
                    <a:pt x="124" y="97"/>
                    <a:pt x="124" y="102"/>
                  </a:cubicBezTo>
                  <a:cubicBezTo>
                    <a:pt x="125" y="105"/>
                    <a:pt x="125" y="108"/>
                    <a:pt x="125" y="112"/>
                  </a:cubicBezTo>
                  <a:cubicBezTo>
                    <a:pt x="125" y="124"/>
                    <a:pt x="125" y="135"/>
                    <a:pt x="135" y="137"/>
                  </a:cubicBezTo>
                  <a:cubicBezTo>
                    <a:pt x="129" y="133"/>
                    <a:pt x="129" y="124"/>
                    <a:pt x="129" y="115"/>
                  </a:cubicBezTo>
                  <a:cubicBezTo>
                    <a:pt x="129" y="112"/>
                    <a:pt x="129" y="112"/>
                    <a:pt x="129" y="112"/>
                  </a:cubicBezTo>
                  <a:cubicBezTo>
                    <a:pt x="130" y="112"/>
                    <a:pt x="130" y="112"/>
                    <a:pt x="130" y="112"/>
                  </a:cubicBezTo>
                  <a:cubicBezTo>
                    <a:pt x="133" y="115"/>
                    <a:pt x="137" y="116"/>
                    <a:pt x="141" y="116"/>
                  </a:cubicBezTo>
                  <a:cubicBezTo>
                    <a:pt x="143" y="116"/>
                    <a:pt x="145" y="115"/>
                    <a:pt x="147" y="114"/>
                  </a:cubicBezTo>
                  <a:cubicBezTo>
                    <a:pt x="147" y="112"/>
                    <a:pt x="147" y="109"/>
                    <a:pt x="147" y="106"/>
                  </a:cubicBezTo>
                  <a:cubicBezTo>
                    <a:pt x="147" y="103"/>
                    <a:pt x="147" y="100"/>
                    <a:pt x="147" y="98"/>
                  </a:cubicBezTo>
                  <a:cubicBezTo>
                    <a:pt x="147" y="98"/>
                    <a:pt x="147" y="98"/>
                    <a:pt x="147" y="98"/>
                  </a:cubicBezTo>
                  <a:cubicBezTo>
                    <a:pt x="146" y="99"/>
                    <a:pt x="145" y="99"/>
                    <a:pt x="144" y="99"/>
                  </a:cubicBezTo>
                  <a:cubicBezTo>
                    <a:pt x="143" y="99"/>
                    <a:pt x="142" y="99"/>
                    <a:pt x="141" y="99"/>
                  </a:cubicBezTo>
                  <a:cubicBezTo>
                    <a:pt x="138" y="98"/>
                    <a:pt x="136" y="97"/>
                    <a:pt x="134" y="98"/>
                  </a:cubicBezTo>
                  <a:cubicBezTo>
                    <a:pt x="131" y="99"/>
                    <a:pt x="131" y="99"/>
                    <a:pt x="131" y="99"/>
                  </a:cubicBezTo>
                  <a:cubicBezTo>
                    <a:pt x="133" y="97"/>
                    <a:pt x="133" y="97"/>
                    <a:pt x="133" y="97"/>
                  </a:cubicBezTo>
                  <a:cubicBezTo>
                    <a:pt x="137" y="93"/>
                    <a:pt x="142" y="93"/>
                    <a:pt x="147" y="97"/>
                  </a:cubicBezTo>
                  <a:cubicBezTo>
                    <a:pt x="147" y="97"/>
                    <a:pt x="147" y="97"/>
                    <a:pt x="147" y="97"/>
                  </a:cubicBezTo>
                  <a:cubicBezTo>
                    <a:pt x="147" y="96"/>
                    <a:pt x="146" y="95"/>
                    <a:pt x="146" y="94"/>
                  </a:cubicBezTo>
                  <a:cubicBezTo>
                    <a:pt x="145" y="93"/>
                    <a:pt x="143" y="93"/>
                    <a:pt x="142" y="93"/>
                  </a:cubicBezTo>
                  <a:cubicBezTo>
                    <a:pt x="139" y="93"/>
                    <a:pt x="136" y="94"/>
                    <a:pt x="133" y="96"/>
                  </a:cubicBezTo>
                  <a:cubicBezTo>
                    <a:pt x="130" y="97"/>
                    <a:pt x="128" y="98"/>
                    <a:pt x="126" y="98"/>
                  </a:cubicBezTo>
                  <a:close/>
                  <a:moveTo>
                    <a:pt x="88" y="12"/>
                  </a:moveTo>
                  <a:cubicBezTo>
                    <a:pt x="90" y="11"/>
                    <a:pt x="93" y="10"/>
                    <a:pt x="95" y="9"/>
                  </a:cubicBezTo>
                  <a:cubicBezTo>
                    <a:pt x="98" y="8"/>
                    <a:pt x="100" y="8"/>
                    <a:pt x="101" y="7"/>
                  </a:cubicBezTo>
                  <a:cubicBezTo>
                    <a:pt x="101" y="7"/>
                    <a:pt x="101" y="6"/>
                    <a:pt x="101" y="6"/>
                  </a:cubicBezTo>
                  <a:cubicBezTo>
                    <a:pt x="99" y="7"/>
                    <a:pt x="97" y="8"/>
                    <a:pt x="95" y="9"/>
                  </a:cubicBezTo>
                  <a:cubicBezTo>
                    <a:pt x="92" y="10"/>
                    <a:pt x="89" y="11"/>
                    <a:pt x="88" y="12"/>
                  </a:cubicBezTo>
                  <a:close/>
                  <a:moveTo>
                    <a:pt x="56" y="21"/>
                  </a:moveTo>
                  <a:cubicBezTo>
                    <a:pt x="55" y="21"/>
                    <a:pt x="54" y="21"/>
                    <a:pt x="53" y="20"/>
                  </a:cubicBezTo>
                  <a:cubicBezTo>
                    <a:pt x="49" y="19"/>
                    <a:pt x="45" y="19"/>
                    <a:pt x="40" y="19"/>
                  </a:cubicBezTo>
                  <a:cubicBezTo>
                    <a:pt x="39" y="19"/>
                    <a:pt x="37" y="19"/>
                    <a:pt x="35" y="19"/>
                  </a:cubicBezTo>
                  <a:cubicBezTo>
                    <a:pt x="37" y="20"/>
                    <a:pt x="38" y="20"/>
                    <a:pt x="40" y="20"/>
                  </a:cubicBezTo>
                  <a:cubicBezTo>
                    <a:pt x="44" y="21"/>
                    <a:pt x="47" y="22"/>
                    <a:pt x="50" y="22"/>
                  </a:cubicBezTo>
                  <a:cubicBezTo>
                    <a:pt x="52" y="22"/>
                    <a:pt x="54" y="22"/>
                    <a:pt x="56" y="21"/>
                  </a:cubicBezTo>
                  <a:close/>
                  <a:moveTo>
                    <a:pt x="141" y="27"/>
                  </a:moveTo>
                  <a:cubicBezTo>
                    <a:pt x="141" y="26"/>
                    <a:pt x="141" y="26"/>
                    <a:pt x="140" y="25"/>
                  </a:cubicBezTo>
                  <a:cubicBezTo>
                    <a:pt x="141" y="26"/>
                    <a:pt x="141" y="27"/>
                    <a:pt x="141" y="27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28"/>
                    <a:pt x="141" y="28"/>
                    <a:pt x="141" y="28"/>
                  </a:cubicBezTo>
                  <a:cubicBezTo>
                    <a:pt x="141" y="40"/>
                    <a:pt x="136" y="48"/>
                    <a:pt x="132" y="56"/>
                  </a:cubicBezTo>
                  <a:cubicBezTo>
                    <a:pt x="128" y="64"/>
                    <a:pt x="123" y="72"/>
                    <a:pt x="123" y="84"/>
                  </a:cubicBezTo>
                  <a:cubicBezTo>
                    <a:pt x="125" y="77"/>
                    <a:pt x="128" y="71"/>
                    <a:pt x="131" y="66"/>
                  </a:cubicBezTo>
                  <a:cubicBezTo>
                    <a:pt x="138" y="54"/>
                    <a:pt x="144" y="43"/>
                    <a:pt x="141" y="27"/>
                  </a:cubicBezTo>
                  <a:close/>
                  <a:moveTo>
                    <a:pt x="145" y="98"/>
                  </a:moveTo>
                  <a:cubicBezTo>
                    <a:pt x="142" y="95"/>
                    <a:pt x="139" y="95"/>
                    <a:pt x="136" y="96"/>
                  </a:cubicBezTo>
                  <a:cubicBezTo>
                    <a:pt x="138" y="96"/>
                    <a:pt x="140" y="97"/>
                    <a:pt x="141" y="97"/>
                  </a:cubicBezTo>
                  <a:cubicBezTo>
                    <a:pt x="143" y="98"/>
                    <a:pt x="144" y="98"/>
                    <a:pt x="145" y="98"/>
                  </a:cubicBezTo>
                  <a:close/>
                  <a:moveTo>
                    <a:pt x="132" y="100"/>
                  </a:moveTo>
                  <a:cubicBezTo>
                    <a:pt x="142" y="100"/>
                    <a:pt x="142" y="100"/>
                    <a:pt x="142" y="100"/>
                  </a:cubicBezTo>
                  <a:cubicBezTo>
                    <a:pt x="143" y="100"/>
                    <a:pt x="143" y="100"/>
                    <a:pt x="143" y="100"/>
                  </a:cubicBezTo>
                  <a:cubicBezTo>
                    <a:pt x="146" y="102"/>
                    <a:pt x="146" y="108"/>
                    <a:pt x="146" y="113"/>
                  </a:cubicBezTo>
                  <a:cubicBezTo>
                    <a:pt x="146" y="114"/>
                    <a:pt x="146" y="114"/>
                    <a:pt x="146" y="114"/>
                  </a:cubicBezTo>
                  <a:cubicBezTo>
                    <a:pt x="145" y="114"/>
                    <a:pt x="145" y="114"/>
                    <a:pt x="145" y="114"/>
                  </a:cubicBezTo>
                  <a:cubicBezTo>
                    <a:pt x="138" y="115"/>
                    <a:pt x="132" y="112"/>
                    <a:pt x="130" y="108"/>
                  </a:cubicBezTo>
                  <a:cubicBezTo>
                    <a:pt x="129" y="105"/>
                    <a:pt x="129" y="102"/>
                    <a:pt x="132" y="100"/>
                  </a:cubicBezTo>
                  <a:close/>
                  <a:moveTo>
                    <a:pt x="142" y="101"/>
                  </a:moveTo>
                  <a:cubicBezTo>
                    <a:pt x="133" y="101"/>
                    <a:pt x="133" y="101"/>
                    <a:pt x="133" y="101"/>
                  </a:cubicBezTo>
                  <a:cubicBezTo>
                    <a:pt x="131" y="103"/>
                    <a:pt x="130" y="105"/>
                    <a:pt x="131" y="107"/>
                  </a:cubicBezTo>
                  <a:cubicBezTo>
                    <a:pt x="133" y="111"/>
                    <a:pt x="138" y="113"/>
                    <a:pt x="144" y="112"/>
                  </a:cubicBezTo>
                  <a:cubicBezTo>
                    <a:pt x="145" y="106"/>
                    <a:pt x="144" y="103"/>
                    <a:pt x="142" y="10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8" name="Freeform 51"/>
            <p:cNvSpPr>
              <a:spLocks noEditPoints="1"/>
            </p:cNvSpPr>
            <p:nvPr/>
          </p:nvSpPr>
          <p:spPr bwMode="auto">
            <a:xfrm>
              <a:off x="4205288" y="5753100"/>
              <a:ext cx="303213" cy="344488"/>
            </a:xfrm>
            <a:custGeom>
              <a:avLst/>
              <a:gdLst>
                <a:gd name="T0" fmla="*/ 47 w 135"/>
                <a:gd name="T1" fmla="*/ 133 h 153"/>
                <a:gd name="T2" fmla="*/ 91 w 135"/>
                <a:gd name="T3" fmla="*/ 114 h 153"/>
                <a:gd name="T4" fmla="*/ 47 w 135"/>
                <a:gd name="T5" fmla="*/ 138 h 153"/>
                <a:gd name="T6" fmla="*/ 0 w 135"/>
                <a:gd name="T7" fmla="*/ 124 h 153"/>
                <a:gd name="T8" fmla="*/ 4 w 135"/>
                <a:gd name="T9" fmla="*/ 133 h 153"/>
                <a:gd name="T10" fmla="*/ 97 w 135"/>
                <a:gd name="T11" fmla="*/ 109 h 153"/>
                <a:gd name="T12" fmla="*/ 100 w 135"/>
                <a:gd name="T13" fmla="*/ 94 h 153"/>
                <a:gd name="T14" fmla="*/ 125 w 135"/>
                <a:gd name="T15" fmla="*/ 22 h 153"/>
                <a:gd name="T16" fmla="*/ 101 w 135"/>
                <a:gd name="T17" fmla="*/ 15 h 153"/>
                <a:gd name="T18" fmla="*/ 114 w 135"/>
                <a:gd name="T19" fmla="*/ 5 h 153"/>
                <a:gd name="T20" fmla="*/ 132 w 135"/>
                <a:gd name="T21" fmla="*/ 30 h 153"/>
                <a:gd name="T22" fmla="*/ 107 w 135"/>
                <a:gd name="T23" fmla="*/ 106 h 153"/>
                <a:gd name="T24" fmla="*/ 100 w 135"/>
                <a:gd name="T25" fmla="*/ 137 h 153"/>
                <a:gd name="T26" fmla="*/ 95 w 135"/>
                <a:gd name="T27" fmla="*/ 113 h 153"/>
                <a:gd name="T28" fmla="*/ 47 w 135"/>
                <a:gd name="T29" fmla="*/ 133 h 153"/>
                <a:gd name="T30" fmla="*/ 102 w 135"/>
                <a:gd name="T31" fmla="*/ 107 h 153"/>
                <a:gd name="T32" fmla="*/ 128 w 135"/>
                <a:gd name="T33" fmla="*/ 36 h 153"/>
                <a:gd name="T34" fmla="*/ 102 w 135"/>
                <a:gd name="T35" fmla="*/ 107 h 153"/>
                <a:gd name="T36" fmla="*/ 114 w 135"/>
                <a:gd name="T37" fmla="*/ 110 h 153"/>
                <a:gd name="T38" fmla="*/ 118 w 135"/>
                <a:gd name="T39" fmla="*/ 128 h 153"/>
                <a:gd name="T40" fmla="*/ 114 w 135"/>
                <a:gd name="T41" fmla="*/ 110 h 153"/>
                <a:gd name="T42" fmla="*/ 104 w 135"/>
                <a:gd name="T43" fmla="*/ 110 h 153"/>
                <a:gd name="T44" fmla="*/ 102 w 135"/>
                <a:gd name="T45" fmla="*/ 131 h 153"/>
                <a:gd name="T46" fmla="*/ 115 w 135"/>
                <a:gd name="T47" fmla="*/ 133 h 153"/>
                <a:gd name="T48" fmla="*/ 104 w 135"/>
                <a:gd name="T49" fmla="*/ 110 h 1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135" h="153">
                  <a:moveTo>
                    <a:pt x="47" y="133"/>
                  </a:moveTo>
                  <a:cubicBezTo>
                    <a:pt x="62" y="133"/>
                    <a:pt x="76" y="119"/>
                    <a:pt x="91" y="114"/>
                  </a:cubicBezTo>
                  <a:cubicBezTo>
                    <a:pt x="82" y="120"/>
                    <a:pt x="63" y="134"/>
                    <a:pt x="47" y="138"/>
                  </a:cubicBezTo>
                  <a:cubicBezTo>
                    <a:pt x="28" y="143"/>
                    <a:pt x="0" y="144"/>
                    <a:pt x="0" y="124"/>
                  </a:cubicBezTo>
                  <a:cubicBezTo>
                    <a:pt x="6" y="123"/>
                    <a:pt x="1" y="132"/>
                    <a:pt x="4" y="133"/>
                  </a:cubicBezTo>
                  <a:cubicBezTo>
                    <a:pt x="38" y="148"/>
                    <a:pt x="65" y="113"/>
                    <a:pt x="97" y="109"/>
                  </a:cubicBezTo>
                  <a:cubicBezTo>
                    <a:pt x="98" y="104"/>
                    <a:pt x="100" y="100"/>
                    <a:pt x="100" y="94"/>
                  </a:cubicBezTo>
                  <a:cubicBezTo>
                    <a:pt x="109" y="85"/>
                    <a:pt x="131" y="46"/>
                    <a:pt x="125" y="22"/>
                  </a:cubicBezTo>
                  <a:cubicBezTo>
                    <a:pt x="123" y="12"/>
                    <a:pt x="109" y="0"/>
                    <a:pt x="101" y="15"/>
                  </a:cubicBezTo>
                  <a:cubicBezTo>
                    <a:pt x="97" y="9"/>
                    <a:pt x="107" y="4"/>
                    <a:pt x="114" y="5"/>
                  </a:cubicBezTo>
                  <a:cubicBezTo>
                    <a:pt x="125" y="6"/>
                    <a:pt x="131" y="18"/>
                    <a:pt x="132" y="30"/>
                  </a:cubicBezTo>
                  <a:cubicBezTo>
                    <a:pt x="135" y="56"/>
                    <a:pt x="111" y="90"/>
                    <a:pt x="107" y="106"/>
                  </a:cubicBezTo>
                  <a:cubicBezTo>
                    <a:pt x="133" y="105"/>
                    <a:pt x="126" y="153"/>
                    <a:pt x="100" y="137"/>
                  </a:cubicBezTo>
                  <a:cubicBezTo>
                    <a:pt x="97" y="130"/>
                    <a:pt x="98" y="120"/>
                    <a:pt x="95" y="113"/>
                  </a:cubicBezTo>
                  <a:cubicBezTo>
                    <a:pt x="78" y="113"/>
                    <a:pt x="63" y="127"/>
                    <a:pt x="47" y="133"/>
                  </a:cubicBezTo>
                  <a:close/>
                  <a:moveTo>
                    <a:pt x="102" y="107"/>
                  </a:moveTo>
                  <a:cubicBezTo>
                    <a:pt x="112" y="84"/>
                    <a:pt x="130" y="63"/>
                    <a:pt x="128" y="36"/>
                  </a:cubicBezTo>
                  <a:cubicBezTo>
                    <a:pt x="126" y="65"/>
                    <a:pt x="105" y="83"/>
                    <a:pt x="102" y="107"/>
                  </a:cubicBezTo>
                  <a:close/>
                  <a:moveTo>
                    <a:pt x="114" y="110"/>
                  </a:moveTo>
                  <a:cubicBezTo>
                    <a:pt x="117" y="118"/>
                    <a:pt x="121" y="121"/>
                    <a:pt x="118" y="128"/>
                  </a:cubicBezTo>
                  <a:cubicBezTo>
                    <a:pt x="128" y="125"/>
                    <a:pt x="119" y="112"/>
                    <a:pt x="114" y="110"/>
                  </a:cubicBezTo>
                  <a:close/>
                  <a:moveTo>
                    <a:pt x="104" y="110"/>
                  </a:moveTo>
                  <a:cubicBezTo>
                    <a:pt x="100" y="114"/>
                    <a:pt x="100" y="125"/>
                    <a:pt x="102" y="131"/>
                  </a:cubicBezTo>
                  <a:cubicBezTo>
                    <a:pt x="108" y="132"/>
                    <a:pt x="110" y="135"/>
                    <a:pt x="115" y="133"/>
                  </a:cubicBezTo>
                  <a:cubicBezTo>
                    <a:pt x="120" y="121"/>
                    <a:pt x="114" y="111"/>
                    <a:pt x="104" y="11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  <p:sp>
          <p:nvSpPr>
            <p:cNvPr id="109" name="Freeform 52"/>
            <p:cNvSpPr>
              <a:spLocks noEditPoints="1"/>
            </p:cNvSpPr>
            <p:nvPr/>
          </p:nvSpPr>
          <p:spPr bwMode="auto">
            <a:xfrm>
              <a:off x="4202113" y="5762625"/>
              <a:ext cx="306388" cy="311150"/>
            </a:xfrm>
            <a:custGeom>
              <a:avLst/>
              <a:gdLst>
                <a:gd name="T0" fmla="*/ 0 w 136"/>
                <a:gd name="T1" fmla="*/ 120 h 138"/>
                <a:gd name="T2" fmla="*/ 4 w 136"/>
                <a:gd name="T3" fmla="*/ 120 h 138"/>
                <a:gd name="T4" fmla="*/ 23 w 136"/>
                <a:gd name="T5" fmla="*/ 132 h 138"/>
                <a:gd name="T6" fmla="*/ 97 w 136"/>
                <a:gd name="T7" fmla="*/ 104 h 138"/>
                <a:gd name="T8" fmla="*/ 100 w 136"/>
                <a:gd name="T9" fmla="*/ 90 h 138"/>
                <a:gd name="T10" fmla="*/ 103 w 136"/>
                <a:gd name="T11" fmla="*/ 11 h 138"/>
                <a:gd name="T12" fmla="*/ 101 w 136"/>
                <a:gd name="T13" fmla="*/ 6 h 138"/>
                <a:gd name="T14" fmla="*/ 134 w 136"/>
                <a:gd name="T15" fmla="*/ 26 h 138"/>
                <a:gd name="T16" fmla="*/ 125 w 136"/>
                <a:gd name="T17" fmla="*/ 119 h 138"/>
                <a:gd name="T18" fmla="*/ 100 w 136"/>
                <a:gd name="T19" fmla="*/ 133 h 138"/>
                <a:gd name="T20" fmla="*/ 96 w 136"/>
                <a:gd name="T21" fmla="*/ 110 h 138"/>
                <a:gd name="T22" fmla="*/ 87 w 136"/>
                <a:gd name="T23" fmla="*/ 115 h 138"/>
                <a:gd name="T24" fmla="*/ 5 w 136"/>
                <a:gd name="T25" fmla="*/ 129 h 138"/>
                <a:gd name="T26" fmla="*/ 48 w 136"/>
                <a:gd name="T27" fmla="*/ 134 h 138"/>
                <a:gd name="T28" fmla="*/ 48 w 136"/>
                <a:gd name="T29" fmla="*/ 129 h 138"/>
                <a:gd name="T30" fmla="*/ 65 w 136"/>
                <a:gd name="T31" fmla="*/ 120 h 138"/>
                <a:gd name="T32" fmla="*/ 97 w 136"/>
                <a:gd name="T33" fmla="*/ 108 h 138"/>
                <a:gd name="T34" fmla="*/ 97 w 136"/>
                <a:gd name="T35" fmla="*/ 109 h 138"/>
                <a:gd name="T36" fmla="*/ 111 w 136"/>
                <a:gd name="T37" fmla="*/ 135 h 138"/>
                <a:gd name="T38" fmla="*/ 118 w 136"/>
                <a:gd name="T39" fmla="*/ 125 h 138"/>
                <a:gd name="T40" fmla="*/ 117 w 136"/>
                <a:gd name="T41" fmla="*/ 129 h 138"/>
                <a:gd name="T42" fmla="*/ 108 w 136"/>
                <a:gd name="T43" fmla="*/ 129 h 138"/>
                <a:gd name="T44" fmla="*/ 103 w 136"/>
                <a:gd name="T45" fmla="*/ 128 h 138"/>
                <a:gd name="T46" fmla="*/ 105 w 136"/>
                <a:gd name="T47" fmla="*/ 105 h 138"/>
                <a:gd name="T48" fmla="*/ 118 w 136"/>
                <a:gd name="T49" fmla="*/ 124 h 138"/>
                <a:gd name="T50" fmla="*/ 114 w 136"/>
                <a:gd name="T51" fmla="*/ 105 h 138"/>
                <a:gd name="T52" fmla="*/ 108 w 136"/>
                <a:gd name="T53" fmla="*/ 102 h 138"/>
                <a:gd name="T54" fmla="*/ 115 w 136"/>
                <a:gd name="T55" fmla="*/ 82 h 138"/>
                <a:gd name="T56" fmla="*/ 102 w 136"/>
                <a:gd name="T57" fmla="*/ 7 h 138"/>
                <a:gd name="T58" fmla="*/ 127 w 136"/>
                <a:gd name="T59" fmla="*/ 18 h 138"/>
                <a:gd name="T60" fmla="*/ 98 w 136"/>
                <a:gd name="T61" fmla="*/ 105 h 138"/>
                <a:gd name="T62" fmla="*/ 23 w 136"/>
                <a:gd name="T63" fmla="*/ 133 h 138"/>
                <a:gd name="T64" fmla="*/ 104 w 136"/>
                <a:gd name="T65" fmla="*/ 127 h 138"/>
                <a:gd name="T66" fmla="*/ 115 w 136"/>
                <a:gd name="T67" fmla="*/ 113 h 138"/>
                <a:gd name="T68" fmla="*/ 89 w 136"/>
                <a:gd name="T69" fmla="*/ 110 h 138"/>
                <a:gd name="T70" fmla="*/ 74 w 136"/>
                <a:gd name="T71" fmla="*/ 118 h 138"/>
                <a:gd name="T72" fmla="*/ 4 w 136"/>
                <a:gd name="T73" fmla="*/ 127 h 138"/>
                <a:gd name="T74" fmla="*/ 2 w 136"/>
                <a:gd name="T75" fmla="*/ 121 h 138"/>
                <a:gd name="T76" fmla="*/ 120 w 136"/>
                <a:gd name="T77" fmla="*/ 123 h 138"/>
                <a:gd name="T78" fmla="*/ 102 w 136"/>
                <a:gd name="T79" fmla="*/ 108 h 138"/>
                <a:gd name="T80" fmla="*/ 128 w 136"/>
                <a:gd name="T81" fmla="*/ 32 h 138"/>
                <a:gd name="T82" fmla="*/ 104 w 136"/>
                <a:gd name="T83" fmla="*/ 103 h 138"/>
                <a:gd name="T84" fmla="*/ 116 w 136"/>
                <a:gd name="T85" fmla="*/ 72 h 138"/>
                <a:gd name="T86" fmla="*/ 128 w 136"/>
                <a:gd name="T87" fmla="*/ 44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36" h="138">
                  <a:moveTo>
                    <a:pt x="26" y="138"/>
                  </a:moveTo>
                  <a:cubicBezTo>
                    <a:pt x="16" y="138"/>
                    <a:pt x="9" y="136"/>
                    <a:pt x="5" y="131"/>
                  </a:cubicBezTo>
                  <a:cubicBezTo>
                    <a:pt x="2" y="129"/>
                    <a:pt x="0" y="125"/>
                    <a:pt x="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1" y="119"/>
                    <a:pt x="1" y="119"/>
                    <a:pt x="1" y="119"/>
                  </a:cubicBezTo>
                  <a:cubicBezTo>
                    <a:pt x="2" y="119"/>
                    <a:pt x="3" y="119"/>
                    <a:pt x="4" y="120"/>
                  </a:cubicBezTo>
                  <a:cubicBezTo>
                    <a:pt x="5" y="121"/>
                    <a:pt x="5" y="123"/>
                    <a:pt x="5" y="124"/>
                  </a:cubicBezTo>
                  <a:cubicBezTo>
                    <a:pt x="5" y="126"/>
                    <a:pt x="5" y="128"/>
                    <a:pt x="6" y="128"/>
                  </a:cubicBezTo>
                  <a:cubicBezTo>
                    <a:pt x="11" y="131"/>
                    <a:pt x="17" y="132"/>
                    <a:pt x="23" y="132"/>
                  </a:cubicBezTo>
                  <a:cubicBezTo>
                    <a:pt x="37" y="132"/>
                    <a:pt x="49" y="125"/>
                    <a:pt x="63" y="118"/>
                  </a:cubicBezTo>
                  <a:cubicBezTo>
                    <a:pt x="74" y="112"/>
                    <a:pt x="85" y="106"/>
                    <a:pt x="97" y="104"/>
                  </a:cubicBezTo>
                  <a:cubicBezTo>
                    <a:pt x="97" y="104"/>
                    <a:pt x="97" y="104"/>
                    <a:pt x="97" y="104"/>
                  </a:cubicBezTo>
                  <a:cubicBezTo>
                    <a:pt x="99" y="100"/>
                    <a:pt x="100" y="96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0" y="90"/>
                    <a:pt x="100" y="90"/>
                    <a:pt x="100" y="90"/>
                  </a:cubicBezTo>
                  <a:cubicBezTo>
                    <a:pt x="109" y="81"/>
                    <a:pt x="132" y="42"/>
                    <a:pt x="125" y="18"/>
                  </a:cubicBezTo>
                  <a:cubicBezTo>
                    <a:pt x="124" y="12"/>
                    <a:pt x="117" y="4"/>
                    <a:pt x="111" y="4"/>
                  </a:cubicBezTo>
                  <a:cubicBezTo>
                    <a:pt x="108" y="4"/>
                    <a:pt x="105" y="7"/>
                    <a:pt x="103" y="11"/>
                  </a:cubicBezTo>
                  <a:cubicBezTo>
                    <a:pt x="102" y="12"/>
                    <a:pt x="102" y="12"/>
                    <a:pt x="102" y="12"/>
                  </a:cubicBezTo>
                  <a:cubicBezTo>
                    <a:pt x="101" y="11"/>
                    <a:pt x="101" y="11"/>
                    <a:pt x="101" y="11"/>
                  </a:cubicBezTo>
                  <a:cubicBezTo>
                    <a:pt x="100" y="9"/>
                    <a:pt x="100" y="8"/>
                    <a:pt x="101" y="6"/>
                  </a:cubicBezTo>
                  <a:cubicBezTo>
                    <a:pt x="103" y="2"/>
                    <a:pt x="109" y="0"/>
                    <a:pt x="114" y="0"/>
                  </a:cubicBezTo>
                  <a:cubicBezTo>
                    <a:pt x="114" y="0"/>
                    <a:pt x="114" y="0"/>
                    <a:pt x="115" y="0"/>
                  </a:cubicBezTo>
                  <a:cubicBezTo>
                    <a:pt x="127" y="1"/>
                    <a:pt x="133" y="14"/>
                    <a:pt x="134" y="26"/>
                  </a:cubicBezTo>
                  <a:cubicBezTo>
                    <a:pt x="136" y="44"/>
                    <a:pt x="125" y="66"/>
                    <a:pt x="117" y="83"/>
                  </a:cubicBezTo>
                  <a:cubicBezTo>
                    <a:pt x="113" y="90"/>
                    <a:pt x="110" y="96"/>
                    <a:pt x="109" y="101"/>
                  </a:cubicBezTo>
                  <a:cubicBezTo>
                    <a:pt x="120" y="101"/>
                    <a:pt x="125" y="110"/>
                    <a:pt x="125" y="119"/>
                  </a:cubicBezTo>
                  <a:cubicBezTo>
                    <a:pt x="125" y="128"/>
                    <a:pt x="120" y="137"/>
                    <a:pt x="111" y="137"/>
                  </a:cubicBezTo>
                  <a:cubicBezTo>
                    <a:pt x="107" y="137"/>
                    <a:pt x="104" y="136"/>
                    <a:pt x="100" y="134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100" y="133"/>
                    <a:pt x="100" y="133"/>
                    <a:pt x="100" y="133"/>
                  </a:cubicBezTo>
                  <a:cubicBezTo>
                    <a:pt x="98" y="130"/>
                    <a:pt x="98" y="125"/>
                    <a:pt x="97" y="120"/>
                  </a:cubicBezTo>
                  <a:cubicBezTo>
                    <a:pt x="97" y="116"/>
                    <a:pt x="97" y="113"/>
                    <a:pt x="96" y="110"/>
                  </a:cubicBezTo>
                  <a:cubicBezTo>
                    <a:pt x="95" y="110"/>
                    <a:pt x="95" y="110"/>
                    <a:pt x="94" y="110"/>
                  </a:cubicBezTo>
                  <a:cubicBezTo>
                    <a:pt x="92" y="111"/>
                    <a:pt x="92" y="111"/>
                    <a:pt x="92" y="111"/>
                  </a:cubicBezTo>
                  <a:cubicBezTo>
                    <a:pt x="91" y="112"/>
                    <a:pt x="89" y="113"/>
                    <a:pt x="87" y="115"/>
                  </a:cubicBezTo>
                  <a:cubicBezTo>
                    <a:pt x="77" y="121"/>
                    <a:pt x="61" y="132"/>
                    <a:pt x="48" y="135"/>
                  </a:cubicBezTo>
                  <a:cubicBezTo>
                    <a:pt x="41" y="137"/>
                    <a:pt x="33" y="138"/>
                    <a:pt x="26" y="138"/>
                  </a:cubicBezTo>
                  <a:close/>
                  <a:moveTo>
                    <a:pt x="5" y="129"/>
                  </a:moveTo>
                  <a:cubicBezTo>
                    <a:pt x="5" y="130"/>
                    <a:pt x="5" y="130"/>
                    <a:pt x="6" y="130"/>
                  </a:cubicBezTo>
                  <a:cubicBezTo>
                    <a:pt x="10" y="134"/>
                    <a:pt x="17" y="137"/>
                    <a:pt x="26" y="137"/>
                  </a:cubicBezTo>
                  <a:cubicBezTo>
                    <a:pt x="33" y="137"/>
                    <a:pt x="41" y="135"/>
                    <a:pt x="48" y="134"/>
                  </a:cubicBezTo>
                  <a:cubicBezTo>
                    <a:pt x="61" y="130"/>
                    <a:pt x="76" y="120"/>
                    <a:pt x="86" y="114"/>
                  </a:cubicBezTo>
                  <a:cubicBezTo>
                    <a:pt x="82" y="115"/>
                    <a:pt x="78" y="117"/>
                    <a:pt x="75" y="119"/>
                  </a:cubicBezTo>
                  <a:cubicBezTo>
                    <a:pt x="66" y="124"/>
                    <a:pt x="57" y="129"/>
                    <a:pt x="48" y="129"/>
                  </a:cubicBezTo>
                  <a:cubicBezTo>
                    <a:pt x="44" y="129"/>
                    <a:pt x="44" y="129"/>
                    <a:pt x="44" y="129"/>
                  </a:cubicBezTo>
                  <a:cubicBezTo>
                    <a:pt x="48" y="128"/>
                    <a:pt x="48" y="128"/>
                    <a:pt x="48" y="128"/>
                  </a:cubicBezTo>
                  <a:cubicBezTo>
                    <a:pt x="54" y="126"/>
                    <a:pt x="59" y="123"/>
                    <a:pt x="65" y="120"/>
                  </a:cubicBezTo>
                  <a:cubicBezTo>
                    <a:pt x="75" y="114"/>
                    <a:pt x="85" y="108"/>
                    <a:pt x="96" y="108"/>
                  </a:cubicBezTo>
                  <a:cubicBezTo>
                    <a:pt x="96" y="108"/>
                    <a:pt x="96" y="108"/>
                    <a:pt x="96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8"/>
                    <a:pt x="97" y="108"/>
                    <a:pt x="97" y="108"/>
                  </a:cubicBezTo>
                  <a:cubicBezTo>
                    <a:pt x="97" y="109"/>
                    <a:pt x="97" y="109"/>
                    <a:pt x="97" y="109"/>
                  </a:cubicBezTo>
                  <a:cubicBezTo>
                    <a:pt x="98" y="112"/>
                    <a:pt x="99" y="116"/>
                    <a:pt x="99" y="120"/>
                  </a:cubicBezTo>
                  <a:cubicBezTo>
                    <a:pt x="99" y="124"/>
                    <a:pt x="100" y="129"/>
                    <a:pt x="101" y="132"/>
                  </a:cubicBezTo>
                  <a:cubicBezTo>
                    <a:pt x="104" y="134"/>
                    <a:pt x="108" y="135"/>
                    <a:pt x="111" y="135"/>
                  </a:cubicBezTo>
                  <a:cubicBezTo>
                    <a:pt x="118" y="135"/>
                    <a:pt x="122" y="129"/>
                    <a:pt x="123" y="123"/>
                  </a:cubicBezTo>
                  <a:cubicBezTo>
                    <a:pt x="122" y="124"/>
                    <a:pt x="121" y="125"/>
                    <a:pt x="119" y="125"/>
                  </a:cubicBezTo>
                  <a:cubicBezTo>
                    <a:pt x="118" y="125"/>
                    <a:pt x="118" y="125"/>
                    <a:pt x="118" y="125"/>
                  </a:cubicBezTo>
                  <a:cubicBezTo>
                    <a:pt x="118" y="127"/>
                    <a:pt x="117" y="128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7" y="129"/>
                    <a:pt x="117" y="129"/>
                    <a:pt x="117" y="129"/>
                  </a:cubicBezTo>
                  <a:cubicBezTo>
                    <a:pt x="115" y="130"/>
                    <a:pt x="114" y="130"/>
                    <a:pt x="113" y="130"/>
                  </a:cubicBezTo>
                  <a:cubicBezTo>
                    <a:pt x="113" y="130"/>
                    <a:pt x="113" y="130"/>
                    <a:pt x="113" y="130"/>
                  </a:cubicBezTo>
                  <a:cubicBezTo>
                    <a:pt x="111" y="130"/>
                    <a:pt x="109" y="130"/>
                    <a:pt x="108" y="129"/>
                  </a:cubicBezTo>
                  <a:cubicBezTo>
                    <a:pt x="106" y="129"/>
                    <a:pt x="105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3" y="128"/>
                    <a:pt x="103" y="128"/>
                    <a:pt x="103" y="128"/>
                  </a:cubicBezTo>
                  <a:cubicBezTo>
                    <a:pt x="100" y="122"/>
                    <a:pt x="100" y="110"/>
                    <a:pt x="104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05" y="105"/>
                    <a:pt x="105" y="105"/>
                    <a:pt x="105" y="105"/>
                  </a:cubicBezTo>
                  <a:cubicBezTo>
                    <a:pt x="110" y="106"/>
                    <a:pt x="114" y="108"/>
                    <a:pt x="116" y="112"/>
                  </a:cubicBezTo>
                  <a:cubicBezTo>
                    <a:pt x="118" y="116"/>
                    <a:pt x="119" y="120"/>
                    <a:pt x="118" y="124"/>
                  </a:cubicBezTo>
                  <a:cubicBezTo>
                    <a:pt x="118" y="124"/>
                    <a:pt x="118" y="124"/>
                    <a:pt x="118" y="124"/>
                  </a:cubicBezTo>
                  <a:cubicBezTo>
                    <a:pt x="121" y="119"/>
                    <a:pt x="119" y="116"/>
                    <a:pt x="117" y="112"/>
                  </a:cubicBezTo>
                  <a:cubicBezTo>
                    <a:pt x="116" y="110"/>
                    <a:pt x="115" y="109"/>
                    <a:pt x="114" y="106"/>
                  </a:cubicBezTo>
                  <a:cubicBezTo>
                    <a:pt x="114" y="105"/>
                    <a:pt x="114" y="105"/>
                    <a:pt x="114" y="105"/>
                  </a:cubicBezTo>
                  <a:cubicBezTo>
                    <a:pt x="115" y="105"/>
                    <a:pt x="115" y="105"/>
                    <a:pt x="115" y="105"/>
                  </a:cubicBezTo>
                  <a:cubicBezTo>
                    <a:pt x="117" y="106"/>
                    <a:pt x="121" y="109"/>
                    <a:pt x="123" y="113"/>
                  </a:cubicBezTo>
                  <a:cubicBezTo>
                    <a:pt x="121" y="107"/>
                    <a:pt x="116" y="102"/>
                    <a:pt x="108" y="102"/>
                  </a:cubicBezTo>
                  <a:cubicBezTo>
                    <a:pt x="107" y="102"/>
                    <a:pt x="107" y="102"/>
                    <a:pt x="107" y="102"/>
                  </a:cubicBezTo>
                  <a:cubicBezTo>
                    <a:pt x="107" y="101"/>
                    <a:pt x="107" y="101"/>
                    <a:pt x="107" y="101"/>
                  </a:cubicBezTo>
                  <a:cubicBezTo>
                    <a:pt x="108" y="97"/>
                    <a:pt x="112" y="90"/>
                    <a:pt x="115" y="82"/>
                  </a:cubicBezTo>
                  <a:cubicBezTo>
                    <a:pt x="124" y="65"/>
                    <a:pt x="134" y="44"/>
                    <a:pt x="133" y="26"/>
                  </a:cubicBezTo>
                  <a:cubicBezTo>
                    <a:pt x="131" y="15"/>
                    <a:pt x="126" y="3"/>
                    <a:pt x="115" y="2"/>
                  </a:cubicBezTo>
                  <a:cubicBezTo>
                    <a:pt x="110" y="1"/>
                    <a:pt x="104" y="4"/>
                    <a:pt x="102" y="7"/>
                  </a:cubicBezTo>
                  <a:cubicBezTo>
                    <a:pt x="102" y="7"/>
                    <a:pt x="102" y="8"/>
                    <a:pt x="102" y="9"/>
                  </a:cubicBezTo>
                  <a:cubicBezTo>
                    <a:pt x="105" y="4"/>
                    <a:pt x="109" y="3"/>
                    <a:pt x="111" y="3"/>
                  </a:cubicBezTo>
                  <a:cubicBezTo>
                    <a:pt x="118" y="3"/>
                    <a:pt x="125" y="11"/>
                    <a:pt x="127" y="18"/>
                  </a:cubicBezTo>
                  <a:cubicBezTo>
                    <a:pt x="133" y="42"/>
                    <a:pt x="110" y="81"/>
                    <a:pt x="101" y="91"/>
                  </a:cubicBezTo>
                  <a:cubicBezTo>
                    <a:pt x="102" y="96"/>
                    <a:pt x="100" y="100"/>
                    <a:pt x="99" y="104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98" y="105"/>
                    <a:pt x="98" y="105"/>
                    <a:pt x="98" y="105"/>
                  </a:cubicBezTo>
                  <a:cubicBezTo>
                    <a:pt x="86" y="107"/>
                    <a:pt x="75" y="113"/>
                    <a:pt x="64" y="119"/>
                  </a:cubicBezTo>
                  <a:cubicBezTo>
                    <a:pt x="51" y="126"/>
                    <a:pt x="37" y="133"/>
                    <a:pt x="23" y="133"/>
                  </a:cubicBezTo>
                  <a:cubicBezTo>
                    <a:pt x="17" y="133"/>
                    <a:pt x="11" y="132"/>
                    <a:pt x="5" y="129"/>
                  </a:cubicBezTo>
                  <a:cubicBezTo>
                    <a:pt x="5" y="129"/>
                    <a:pt x="5" y="129"/>
                    <a:pt x="5" y="129"/>
                  </a:cubicBezTo>
                  <a:close/>
                  <a:moveTo>
                    <a:pt x="104" y="127"/>
                  </a:moveTo>
                  <a:cubicBezTo>
                    <a:pt x="106" y="127"/>
                    <a:pt x="107" y="127"/>
                    <a:pt x="108" y="128"/>
                  </a:cubicBezTo>
                  <a:cubicBezTo>
                    <a:pt x="111" y="129"/>
                    <a:pt x="113" y="129"/>
                    <a:pt x="116" y="128"/>
                  </a:cubicBezTo>
                  <a:cubicBezTo>
                    <a:pt x="118" y="123"/>
                    <a:pt x="118" y="117"/>
                    <a:pt x="115" y="113"/>
                  </a:cubicBezTo>
                  <a:cubicBezTo>
                    <a:pt x="113" y="110"/>
                    <a:pt x="109" y="107"/>
                    <a:pt x="105" y="107"/>
                  </a:cubicBezTo>
                  <a:cubicBezTo>
                    <a:pt x="102" y="111"/>
                    <a:pt x="102" y="121"/>
                    <a:pt x="104" y="127"/>
                  </a:cubicBezTo>
                  <a:close/>
                  <a:moveTo>
                    <a:pt x="89" y="110"/>
                  </a:moveTo>
                  <a:cubicBezTo>
                    <a:pt x="81" y="112"/>
                    <a:pt x="73" y="117"/>
                    <a:pt x="65" y="121"/>
                  </a:cubicBezTo>
                  <a:cubicBezTo>
                    <a:pt x="61" y="123"/>
                    <a:pt x="57" y="125"/>
                    <a:pt x="53" y="127"/>
                  </a:cubicBezTo>
                  <a:cubicBezTo>
                    <a:pt x="60" y="126"/>
                    <a:pt x="67" y="122"/>
                    <a:pt x="74" y="118"/>
                  </a:cubicBezTo>
                  <a:cubicBezTo>
                    <a:pt x="79" y="115"/>
                    <a:pt x="84" y="112"/>
                    <a:pt x="89" y="110"/>
                  </a:cubicBezTo>
                  <a:close/>
                  <a:moveTo>
                    <a:pt x="2" y="121"/>
                  </a:moveTo>
                  <a:cubicBezTo>
                    <a:pt x="2" y="123"/>
                    <a:pt x="3" y="125"/>
                    <a:pt x="4" y="127"/>
                  </a:cubicBezTo>
                  <a:cubicBezTo>
                    <a:pt x="3" y="127"/>
                    <a:pt x="3" y="125"/>
                    <a:pt x="3" y="124"/>
                  </a:cubicBezTo>
                  <a:cubicBezTo>
                    <a:pt x="3" y="123"/>
                    <a:pt x="4" y="122"/>
                    <a:pt x="3" y="121"/>
                  </a:cubicBezTo>
                  <a:cubicBezTo>
                    <a:pt x="3" y="121"/>
                    <a:pt x="3" y="121"/>
                    <a:pt x="2" y="121"/>
                  </a:cubicBezTo>
                  <a:close/>
                  <a:moveTo>
                    <a:pt x="116" y="108"/>
                  </a:moveTo>
                  <a:cubicBezTo>
                    <a:pt x="117" y="109"/>
                    <a:pt x="118" y="110"/>
                    <a:pt x="118" y="111"/>
                  </a:cubicBezTo>
                  <a:cubicBezTo>
                    <a:pt x="120" y="115"/>
                    <a:pt x="122" y="118"/>
                    <a:pt x="120" y="123"/>
                  </a:cubicBezTo>
                  <a:cubicBezTo>
                    <a:pt x="122" y="122"/>
                    <a:pt x="123" y="121"/>
                    <a:pt x="123" y="119"/>
                  </a:cubicBezTo>
                  <a:cubicBezTo>
                    <a:pt x="123" y="115"/>
                    <a:pt x="119" y="110"/>
                    <a:pt x="116" y="108"/>
                  </a:cubicBezTo>
                  <a:close/>
                  <a:moveTo>
                    <a:pt x="102" y="108"/>
                  </a:moveTo>
                  <a:cubicBezTo>
                    <a:pt x="103" y="103"/>
                    <a:pt x="103" y="103"/>
                    <a:pt x="103" y="103"/>
                  </a:cubicBezTo>
                  <a:cubicBezTo>
                    <a:pt x="104" y="92"/>
                    <a:pt x="109" y="82"/>
                    <a:pt x="114" y="72"/>
                  </a:cubicBezTo>
                  <a:cubicBezTo>
                    <a:pt x="121" y="60"/>
                    <a:pt x="127" y="47"/>
                    <a:pt x="128" y="32"/>
                  </a:cubicBezTo>
                  <a:cubicBezTo>
                    <a:pt x="130" y="32"/>
                    <a:pt x="130" y="32"/>
                    <a:pt x="130" y="32"/>
                  </a:cubicBezTo>
                  <a:cubicBezTo>
                    <a:pt x="131" y="51"/>
                    <a:pt x="122" y="68"/>
                    <a:pt x="114" y="84"/>
                  </a:cubicBezTo>
                  <a:cubicBezTo>
                    <a:pt x="110" y="90"/>
                    <a:pt x="107" y="97"/>
                    <a:pt x="104" y="103"/>
                  </a:cubicBezTo>
                  <a:lnTo>
                    <a:pt x="102" y="108"/>
                  </a:lnTo>
                  <a:close/>
                  <a:moveTo>
                    <a:pt x="128" y="44"/>
                  </a:moveTo>
                  <a:cubicBezTo>
                    <a:pt x="125" y="54"/>
                    <a:pt x="120" y="63"/>
                    <a:pt x="116" y="72"/>
                  </a:cubicBezTo>
                  <a:cubicBezTo>
                    <a:pt x="111" y="81"/>
                    <a:pt x="107" y="89"/>
                    <a:pt x="105" y="97"/>
                  </a:cubicBezTo>
                  <a:cubicBezTo>
                    <a:pt x="108" y="92"/>
                    <a:pt x="110" y="88"/>
                    <a:pt x="112" y="83"/>
                  </a:cubicBezTo>
                  <a:cubicBezTo>
                    <a:pt x="119" y="71"/>
                    <a:pt x="126" y="58"/>
                    <a:pt x="128" y="44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/>
            </a:p>
          </p:txBody>
        </p:sp>
      </p:grpSp>
      <p:sp>
        <p:nvSpPr>
          <p:cNvPr id="80" name="Picture Placeholder 33" descr="An empty placeholder to add an image. Click on the placeholder and select the image that you wish to add."/>
          <p:cNvSpPr>
            <a:spLocks noGrp="1"/>
          </p:cNvSpPr>
          <p:nvPr>
            <p:ph type="pic" sz="quarter" idx="20"/>
          </p:nvPr>
        </p:nvSpPr>
        <p:spPr>
          <a:xfrm>
            <a:off x="8222798" y="1824285"/>
            <a:ext cx="2715768" cy="2776308"/>
          </a:xfrm>
          <a:solidFill>
            <a:schemeClr val="bg2"/>
          </a:solidFill>
          <a:ln w="38100">
            <a:solidFill>
              <a:schemeClr val="bg1"/>
            </a:solidFill>
          </a:ln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dirty="0"/>
          </a:p>
        </p:txBody>
      </p:sp>
      <p:sp>
        <p:nvSpPr>
          <p:cNvPr id="83" name="Text Placeholder 3"/>
          <p:cNvSpPr>
            <a:spLocks noGrp="1"/>
          </p:cNvSpPr>
          <p:nvPr>
            <p:ph type="body" sz="half" idx="22"/>
          </p:nvPr>
        </p:nvSpPr>
        <p:spPr>
          <a:xfrm>
            <a:off x="8209082" y="4947405"/>
            <a:ext cx="2743200" cy="914400"/>
          </a:xfrm>
        </p:spPr>
        <p:txBody>
          <a:bodyPr>
            <a:normAutofit/>
          </a:bodyPr>
          <a:lstStyle>
            <a:lvl1pPr marL="0" indent="0">
              <a:spcBef>
                <a:spcPts val="1600"/>
              </a:spcBef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B156B-59AE-415F-B24B-8756D48BB977}" type="slidenum">
              <a:rPr/>
              <a:pPr/>
              <a:t>‹#›</a:t>
            </a:fld>
            <a:endParaRPr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F99945-0A15-4715-AB6C-F5E56CF20F70}" type="datetimeFigureOut">
              <a:rPr lang="en-US"/>
              <a:pPr/>
              <a:t>19-Dec-19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819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6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5212" y="304800"/>
            <a:ext cx="10058402" cy="1219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4" y="1752600"/>
            <a:ext cx="10058400" cy="42291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213" y="6019801"/>
            <a:ext cx="7620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022B156B-59AE-415F-B24B-8756D48BB97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979613" y="6019801"/>
            <a:ext cx="594360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075611" y="6019801"/>
            <a:ext cx="1396260" cy="228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</a:defRPr>
            </a:lvl1pPr>
          </a:lstStyle>
          <a:p>
            <a:fld id="{4CF99945-0A15-4715-AB6C-F5E56CF20F70}" type="datetimeFigureOut">
              <a:rPr lang="en-US" smtClean="0"/>
              <a:pPr/>
              <a:t>19-Dec-19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630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60" r:id="rId8"/>
    <p:sldLayoutId id="2147483661" r:id="rId9"/>
    <p:sldLayoutId id="2147483662" r:id="rId10"/>
    <p:sldLayoutId id="2147483656" r:id="rId11"/>
    <p:sldLayoutId id="2147483657" r:id="rId12"/>
    <p:sldLayoutId id="2147483658" r:id="rId13"/>
    <p:sldLayoutId id="2147483659" r:id="rId1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>
              <a:lumMod val="50000"/>
            </a:schemeClr>
          </a:solidFill>
          <a:latin typeface="+mj-lt"/>
          <a:ea typeface="+mj-ea"/>
          <a:cs typeface="+mj-cs"/>
        </a:defRPr>
      </a:lvl1pPr>
    </p:titleStyle>
    <p:bodyStyle>
      <a:lvl1pPr marL="347472" indent="-347472" algn="l" defTabSz="914400" rtl="0" eaLnBrk="1" latinLnBrk="0" hangingPunct="1">
        <a:lnSpc>
          <a:spcPct val="100000"/>
        </a:lnSpc>
        <a:spcBef>
          <a:spcPts val="18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740664" indent="-283464" algn="l" defTabSz="914400" rtl="0" eaLnBrk="1" latinLnBrk="0" hangingPunct="1">
        <a:lnSpc>
          <a:spcPct val="100000"/>
        </a:lnSpc>
        <a:spcBef>
          <a:spcPts val="12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8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600"/>
        </a:spcBef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>
          <p15:clr>
            <a:srgbClr val="F26B43"/>
          </p15:clr>
        </p15:guide>
        <p15:guide id="2" orient="horz" pos="21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3.mp4"/><Relationship Id="rId7" Type="http://schemas.openxmlformats.org/officeDocument/2006/relationships/image" Target="../media/image19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18.png"/><Relationship Id="rId5" Type="http://schemas.openxmlformats.org/officeDocument/2006/relationships/slideLayout" Target="../slideLayouts/slideLayout6.xml"/><Relationship Id="rId4" Type="http://schemas.openxmlformats.org/officeDocument/2006/relationships/video" Target="../media/media3.mp4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776757" y="628475"/>
            <a:ext cx="8346856" cy="1828800"/>
          </a:xfrm>
        </p:spPr>
        <p:txBody>
          <a:bodyPr>
            <a:normAutofit/>
          </a:bodyPr>
          <a:lstStyle/>
          <a:p>
            <a:pPr algn="r"/>
            <a:r>
              <a:rPr lang="en-US" sz="4400" dirty="0"/>
              <a:t>Face Expression Recognition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6756" y="2457275"/>
            <a:ext cx="8346856" cy="914400"/>
          </a:xfrm>
        </p:spPr>
        <p:txBody>
          <a:bodyPr/>
          <a:lstStyle/>
          <a:p>
            <a:pPr algn="r"/>
            <a:r>
              <a:rPr lang="en-US" dirty="0"/>
              <a:t>Road to Smart Acting</a:t>
            </a:r>
          </a:p>
        </p:txBody>
      </p:sp>
      <p:sp>
        <p:nvSpPr>
          <p:cNvPr id="4" name="Subtitle 2">
            <a:extLst>
              <a:ext uri="{FF2B5EF4-FFF2-40B4-BE49-F238E27FC236}">
                <a16:creationId xmlns:a16="http://schemas.microsoft.com/office/drawing/2014/main" id="{CA529103-A615-4678-A74E-5C368D515AAE}"/>
              </a:ext>
            </a:extLst>
          </p:cNvPr>
          <p:cNvSpPr txBox="1">
            <a:spLocks/>
          </p:cNvSpPr>
          <p:nvPr/>
        </p:nvSpPr>
        <p:spPr>
          <a:xfrm>
            <a:off x="2776756" y="2914475"/>
            <a:ext cx="8346856" cy="914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None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r>
              <a:rPr lang="en-US" sz="1600" dirty="0"/>
              <a:t>by Bogdan-Daniel B</a:t>
            </a:r>
            <a:r>
              <a:rPr lang="ro-RO" sz="1600" dirty="0"/>
              <a:t>ălănescu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769675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Acting Mirror</a:t>
            </a:r>
            <a:endParaRPr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C9703785-E744-4AE6-8439-3ECD4F2CD2AC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prstClr val="black"/>
              <a:srgbClr val="D9C3A5">
                <a:tint val="50000"/>
                <a:satMod val="180000"/>
              </a:srgb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7775" y="3087238"/>
            <a:ext cx="3526973" cy="3077818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D8CCB44A-8FF2-4280-A754-F58ABF68C3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87273" y="338137"/>
            <a:ext cx="2847975" cy="2371725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86824837-5146-4F5F-990E-4AE68ABBFD0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766" y="1907381"/>
            <a:ext cx="7600950" cy="42576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1139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DCED2D9-264F-4859-B4E7-00A2155BA6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63825" y="206120"/>
            <a:ext cx="9064349" cy="6445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7414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65214" y="1752600"/>
            <a:ext cx="10058400" cy="16764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What we have learned:</a:t>
            </a:r>
          </a:p>
          <a:p>
            <a:pPr lvl="1"/>
            <a:r>
              <a:rPr lang="en-US" dirty="0"/>
              <a:t>A.I. can be fun once you get the hang of it!</a:t>
            </a:r>
          </a:p>
          <a:p>
            <a:pPr lvl="2"/>
            <a:r>
              <a:rPr lang="en-US" dirty="0"/>
              <a:t>It’s interesting to extend the usage of your application (e.g. from humans to animations)</a:t>
            </a:r>
          </a:p>
          <a:p>
            <a:pPr lvl="2"/>
            <a:r>
              <a:rPr lang="en-US" dirty="0"/>
              <a:t>Brainstorming makes for interesting mind-maps</a:t>
            </a:r>
          </a:p>
          <a:p>
            <a:pPr lvl="1"/>
            <a:r>
              <a:rPr lang="en-US" dirty="0"/>
              <a:t>Start with the confusion matrix! (it helps in choosing a good dataset)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9F72208F-F3B5-4E5E-929D-4530203EB65B}"/>
              </a:ext>
            </a:extLst>
          </p:cNvPr>
          <p:cNvSpPr txBox="1">
            <a:spLocks/>
          </p:cNvSpPr>
          <p:nvPr/>
        </p:nvSpPr>
        <p:spPr>
          <a:xfrm>
            <a:off x="1065212" y="3069777"/>
            <a:ext cx="10058402" cy="12192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>
                <a:solidFill>
                  <a:schemeClr val="tx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/>
              <a:t>Future work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5A5A429-1C0B-4102-968C-AC042889ED9B}"/>
              </a:ext>
            </a:extLst>
          </p:cNvPr>
          <p:cNvSpPr txBox="1">
            <a:spLocks/>
          </p:cNvSpPr>
          <p:nvPr/>
        </p:nvSpPr>
        <p:spPr>
          <a:xfrm>
            <a:off x="1065212" y="4517577"/>
            <a:ext cx="10058400" cy="1676400"/>
          </a:xfrm>
          <a:prstGeom prst="rect">
            <a:avLst/>
          </a:prstGeom>
        </p:spPr>
        <p:txBody>
          <a:bodyPr vert="horz" lIns="91440" tIns="45720" rIns="91440" bIns="45720" rtlCol="0">
            <a:normAutofit fontScale="77500" lnSpcReduction="20000"/>
          </a:bodyPr>
          <a:lstStyle>
            <a:lvl1pPr marL="347472" indent="-347472" algn="l" defTabSz="914400" rtl="0" eaLnBrk="1" latinLnBrk="0" hangingPunct="1">
              <a:lnSpc>
                <a:spcPct val="100000"/>
              </a:lnSpc>
              <a:spcBef>
                <a:spcPts val="18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0664" indent="-283464" algn="l" defTabSz="914400" rtl="0" eaLnBrk="1" latinLnBrk="0" hangingPunct="1">
              <a:lnSpc>
                <a:spcPct val="100000"/>
              </a:lnSpc>
              <a:spcBef>
                <a:spcPts val="12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00000"/>
              </a:lnSpc>
              <a:spcBef>
                <a:spcPts val="8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0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Arial" panose="020B0604020202020204" pitchFamily="34" charset="0"/>
              <a:buChar char="•"/>
              <a:defRPr sz="1600" kern="1200" baseline="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Better datasets (work could be done to validate existing datasets)</a:t>
            </a:r>
          </a:p>
          <a:p>
            <a:r>
              <a:rPr lang="en-US" dirty="0"/>
              <a:t>Ethical discussions (should algorithms like this be used in real life scenarios?)</a:t>
            </a:r>
          </a:p>
          <a:p>
            <a:r>
              <a:rPr lang="en-US" dirty="0"/>
              <a:t>Acting Mirror Improvements</a:t>
            </a:r>
          </a:p>
          <a:p>
            <a:pPr lvl="1"/>
            <a:r>
              <a:rPr lang="en-US" dirty="0"/>
              <a:t>Add new features (reading from scripts, give audio feedback, give performance tips)</a:t>
            </a:r>
          </a:p>
        </p:txBody>
      </p:sp>
    </p:spTree>
    <p:extLst>
      <p:ext uri="{BB962C8B-B14F-4D97-AF65-F5344CB8AC3E}">
        <p14:creationId xmlns:p14="http://schemas.microsoft.com/office/powerpoint/2010/main" val="1451273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5613" y="1558213"/>
            <a:ext cx="6858002" cy="1828800"/>
          </a:xfrm>
        </p:spPr>
        <p:txBody>
          <a:bodyPr/>
          <a:lstStyle/>
          <a:p>
            <a:r>
              <a:rPr lang="en-US" dirty="0"/>
              <a:t>Thanks for listening!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5610" y="3463212"/>
            <a:ext cx="6858002" cy="2107163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App demo</a:t>
            </a:r>
          </a:p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 dirty="0"/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8057482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14DA133D-8A3A-42E4-9EA1-3BDD66D077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212" y="304800"/>
            <a:ext cx="10058402" cy="1219200"/>
          </a:xfrm>
        </p:spPr>
        <p:txBody>
          <a:bodyPr/>
          <a:lstStyle/>
          <a:p>
            <a:r>
              <a:rPr lang="en-US" dirty="0"/>
              <a:t>Aladdin meets Genie</a:t>
            </a:r>
          </a:p>
        </p:txBody>
      </p:sp>
      <p:pic>
        <p:nvPicPr>
          <p:cNvPr id="5" name="bandicam 2019-12-18 21-44-01-567">
            <a:hlinkClick r:id="" action="ppaction://media"/>
            <a:extLst>
              <a:ext uri="{FF2B5EF4-FFF2-40B4-BE49-F238E27FC236}">
                <a16:creationId xmlns:a16="http://schemas.microsoft.com/office/drawing/2014/main" id="{0068768B-C5EA-4B03-9984-ABF6D1839FE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20922" y="2200275"/>
            <a:ext cx="5714251" cy="3848100"/>
          </a:xfrm>
          <a:prstGeom prst="rect">
            <a:avLst/>
          </a:prstGeom>
        </p:spPr>
      </p:pic>
      <p:pic>
        <p:nvPicPr>
          <p:cNvPr id="6" name="bandicam 2019-12-18 21-44-51-781">
            <a:hlinkClick r:id="" action="ppaction://media"/>
            <a:extLst>
              <a:ext uri="{FF2B5EF4-FFF2-40B4-BE49-F238E27FC236}">
                <a16:creationId xmlns:a16="http://schemas.microsoft.com/office/drawing/2014/main" id="{968DA511-98B9-489B-B614-455655476C75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256828" y="2200275"/>
            <a:ext cx="5714250" cy="38481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D373B98-2F50-4A0F-A107-B34E19A1EA7D}"/>
              </a:ext>
            </a:extLst>
          </p:cNvPr>
          <p:cNvSpPr txBox="1"/>
          <p:nvPr/>
        </p:nvSpPr>
        <p:spPr>
          <a:xfrm>
            <a:off x="1755409" y="1677471"/>
            <a:ext cx="26452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Looking at the Lamp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44DAC27-EAAA-461C-BD7A-305448743FC0}"/>
              </a:ext>
            </a:extLst>
          </p:cNvPr>
          <p:cNvSpPr txBox="1"/>
          <p:nvPr/>
        </p:nvSpPr>
        <p:spPr>
          <a:xfrm>
            <a:off x="7865058" y="1677471"/>
            <a:ext cx="24978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“Genie! Not Giant!”</a:t>
            </a:r>
          </a:p>
        </p:txBody>
      </p:sp>
    </p:spTree>
    <p:extLst>
      <p:ext uri="{BB962C8B-B14F-4D97-AF65-F5344CB8AC3E}">
        <p14:creationId xmlns:p14="http://schemas.microsoft.com/office/powerpoint/2010/main" val="3226697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1733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5467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D5306E-109E-4296-B269-11D3DC627F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Captain America getting his Shield back!</a:t>
            </a:r>
          </a:p>
        </p:txBody>
      </p:sp>
      <p:pic>
        <p:nvPicPr>
          <p:cNvPr id="5" name="bandicam 2019-12-18 21-54-26-665">
            <a:hlinkClick r:id="" action="ppaction://media"/>
            <a:extLst>
              <a:ext uri="{FF2B5EF4-FFF2-40B4-BE49-F238E27FC236}">
                <a16:creationId xmlns:a16="http://schemas.microsoft.com/office/drawing/2014/main" id="{796ED001-81AA-49FD-B784-42D11DD0C5A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07494" y="2000250"/>
            <a:ext cx="6573837" cy="4426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94416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bandicam 2019-12-18 22-28-38-489">
            <a:hlinkClick r:id="" action="ppaction://media"/>
            <a:extLst>
              <a:ext uri="{FF2B5EF4-FFF2-40B4-BE49-F238E27FC236}">
                <a16:creationId xmlns:a16="http://schemas.microsoft.com/office/drawing/2014/main" id="{67C3DD98-4F9D-453A-9879-B7911C5CB2E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522894" y="1740787"/>
            <a:ext cx="7146212" cy="481241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9920A71C-6742-46F0-9E1A-17FE0844E2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5212" y="304800"/>
            <a:ext cx="10058402" cy="1219200"/>
          </a:xfrm>
        </p:spPr>
        <p:txBody>
          <a:bodyPr/>
          <a:lstStyle/>
          <a:p>
            <a:pPr algn="ctr"/>
            <a:r>
              <a:rPr lang="en-US" dirty="0"/>
              <a:t>Witcher 3 10</a:t>
            </a:r>
            <a:r>
              <a:rPr lang="en-US" baseline="30000" dirty="0"/>
              <a:t>th</a:t>
            </a:r>
            <a:r>
              <a:rPr lang="en-US" dirty="0"/>
              <a:t> Year Anniversary</a:t>
            </a:r>
          </a:p>
        </p:txBody>
      </p:sp>
    </p:spTree>
    <p:extLst>
      <p:ext uri="{BB962C8B-B14F-4D97-AF65-F5344CB8AC3E}">
        <p14:creationId xmlns:p14="http://schemas.microsoft.com/office/powerpoint/2010/main" val="1347419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3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5613" y="1558213"/>
            <a:ext cx="6858002" cy="1828800"/>
          </a:xfrm>
        </p:spPr>
        <p:txBody>
          <a:bodyPr/>
          <a:lstStyle/>
          <a:p>
            <a:r>
              <a:rPr lang="en-US" dirty="0"/>
              <a:t>Thanks again!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5610" y="3463212"/>
            <a:ext cx="6858002" cy="2107163"/>
          </a:xfrm>
        </p:spPr>
        <p:txBody>
          <a:bodyPr>
            <a:normAutofit/>
          </a:bodyPr>
          <a:lstStyle/>
          <a:p>
            <a:pPr marL="571500" indent="-571500">
              <a:buFont typeface="Arial" panose="020B0604020202020204" pitchFamily="34" charset="0"/>
              <a:buChar char="•"/>
            </a:pPr>
            <a:r>
              <a:rPr lang="en-US" sz="4400"/>
              <a:t>Q</a:t>
            </a:r>
            <a:r>
              <a:rPr lang="en-US" sz="4400" dirty="0"/>
              <a:t>&amp;A</a:t>
            </a:r>
          </a:p>
        </p:txBody>
      </p:sp>
    </p:spTree>
    <p:extLst>
      <p:ext uri="{BB962C8B-B14F-4D97-AF65-F5344CB8AC3E}">
        <p14:creationId xmlns:p14="http://schemas.microsoft.com/office/powerpoint/2010/main" val="39279472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Why train alongside an algorithm?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2D995B-7D52-4968-ABF3-7008BE9F0B0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910" y="2504538"/>
            <a:ext cx="5013680" cy="347716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EB0AB2C-E364-4553-9C70-74831A1310FD}"/>
              </a:ext>
            </a:extLst>
          </p:cNvPr>
          <p:cNvSpPr txBox="1"/>
          <p:nvPr/>
        </p:nvSpPr>
        <p:spPr>
          <a:xfrm>
            <a:off x="4781426" y="2081813"/>
            <a:ext cx="14221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It’s free.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D17C2E-F223-4545-AA5A-C5C64C361C50}"/>
              </a:ext>
            </a:extLst>
          </p:cNvPr>
          <p:cNvSpPr txBox="1"/>
          <p:nvPr/>
        </p:nvSpPr>
        <p:spPr>
          <a:xfrm>
            <a:off x="434450" y="2147715"/>
            <a:ext cx="256672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It’s 24/7 available</a:t>
            </a:r>
            <a:endParaRPr lang="en-US" sz="1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A213D31-06CE-41F9-81E6-551A1BF806F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8532" y="2504537"/>
            <a:ext cx="1818564" cy="3477163"/>
          </a:xfrm>
          <a:prstGeom prst="rect">
            <a:avLst/>
          </a:prstGeom>
        </p:spPr>
      </p:pic>
      <p:pic>
        <p:nvPicPr>
          <p:cNvPr id="10" name="bandicam 2019-12-17 21-21-07-343">
            <a:hlinkClick r:id="" action="ppaction://media"/>
            <a:extLst>
              <a:ext uri="{FF2B5EF4-FFF2-40B4-BE49-F238E27FC236}">
                <a16:creationId xmlns:a16="http://schemas.microsoft.com/office/drawing/2014/main" id="{280F9B35-5994-4D1C-83EC-716E71A917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404" y="2983815"/>
            <a:ext cx="3367217" cy="2343544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A100B889-C4AF-411F-AA49-7F73367AD144}"/>
              </a:ext>
            </a:extLst>
          </p:cNvPr>
          <p:cNvSpPr txBox="1"/>
          <p:nvPr/>
        </p:nvSpPr>
        <p:spPr>
          <a:xfrm>
            <a:off x="8931308" y="2492106"/>
            <a:ext cx="18614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It’s catchy!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10741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3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does it work?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31C211F-01BE-4B39-98DE-B06EAF59A5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2904" y="1670784"/>
            <a:ext cx="10503017" cy="43756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2628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52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Art (different approaches)</a:t>
            </a:r>
            <a:endParaRPr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004E34-B6DC-4C8D-9E26-09BF6C4C138A}"/>
              </a:ext>
            </a:extLst>
          </p:cNvPr>
          <p:cNvSpPr txBox="1"/>
          <p:nvPr/>
        </p:nvSpPr>
        <p:spPr>
          <a:xfrm>
            <a:off x="3562708" y="5654352"/>
            <a:ext cx="25317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2"/>
                </a:solidFill>
              </a:rPr>
              <a:t>* Pawel Tarnowski, Marcin </a:t>
            </a:r>
            <a:r>
              <a:rPr lang="en-US" sz="800" dirty="0" err="1">
                <a:solidFill>
                  <a:schemeClr val="tx2"/>
                </a:solidFill>
              </a:rPr>
              <a:t>Kolodziej</a:t>
            </a:r>
            <a:r>
              <a:rPr lang="en-US" sz="800" dirty="0">
                <a:solidFill>
                  <a:schemeClr val="tx2"/>
                </a:solidFill>
              </a:rPr>
              <a:t>, Andrzej </a:t>
            </a:r>
            <a:r>
              <a:rPr lang="en-US" sz="800" dirty="0" err="1">
                <a:solidFill>
                  <a:schemeClr val="tx2"/>
                </a:solidFill>
              </a:rPr>
              <a:t>Majkowski</a:t>
            </a:r>
            <a:r>
              <a:rPr lang="en-US" sz="800" dirty="0">
                <a:solidFill>
                  <a:schemeClr val="tx2"/>
                </a:solidFill>
              </a:rPr>
              <a:t>, and </a:t>
            </a:r>
            <a:r>
              <a:rPr lang="en-US" sz="800" dirty="0" err="1">
                <a:solidFill>
                  <a:schemeClr val="tx2"/>
                </a:solidFill>
              </a:rPr>
              <a:t>Remigiusz</a:t>
            </a:r>
            <a:r>
              <a:rPr lang="en-US" sz="800" dirty="0">
                <a:solidFill>
                  <a:schemeClr val="tx2"/>
                </a:solidFill>
              </a:rPr>
              <a:t> J. </a:t>
            </a:r>
            <a:r>
              <a:rPr lang="en-US" sz="800" dirty="0" err="1">
                <a:solidFill>
                  <a:schemeClr val="tx2"/>
                </a:solidFill>
              </a:rPr>
              <a:t>Rak</a:t>
            </a:r>
            <a:r>
              <a:rPr lang="en-US" sz="800" dirty="0">
                <a:solidFill>
                  <a:schemeClr val="tx2"/>
                </a:solidFill>
              </a:rPr>
              <a:t>. </a:t>
            </a:r>
            <a:r>
              <a:rPr lang="en-US" sz="800" b="1" dirty="0">
                <a:solidFill>
                  <a:schemeClr val="tx2"/>
                </a:solidFill>
              </a:rPr>
              <a:t>Emotion recognition</a:t>
            </a:r>
          </a:p>
          <a:p>
            <a:r>
              <a:rPr lang="en-US" sz="800" b="1" dirty="0">
                <a:solidFill>
                  <a:schemeClr val="tx2"/>
                </a:solidFill>
              </a:rPr>
              <a:t>using facial expressions.</a:t>
            </a:r>
            <a:r>
              <a:rPr lang="en-US" sz="800" dirty="0">
                <a:solidFill>
                  <a:schemeClr val="tx2"/>
                </a:solidFill>
              </a:rPr>
              <a:t> 2017.</a:t>
            </a:r>
          </a:p>
        </p:txBody>
      </p:sp>
      <p:graphicFrame>
        <p:nvGraphicFramePr>
          <p:cNvPr id="16" name="Table 16">
            <a:extLst>
              <a:ext uri="{FF2B5EF4-FFF2-40B4-BE49-F238E27FC236}">
                <a16:creationId xmlns:a16="http://schemas.microsoft.com/office/drawing/2014/main" id="{0E13F353-6997-4104-8E6F-12A4C60183E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975032"/>
              </p:ext>
            </p:extLst>
          </p:nvPr>
        </p:nvGraphicFramePr>
        <p:xfrm>
          <a:off x="1065213" y="1752600"/>
          <a:ext cx="10058400" cy="3901752"/>
        </p:xfrm>
        <a:graphic>
          <a:graphicData uri="http://schemas.openxmlformats.org/drawingml/2006/table">
            <a:tbl>
              <a:tblPr firstCol="1" bandRow="1">
                <a:tableStyleId>{F5AB1C69-6EDB-4FF4-983F-18BD219EF322}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297292157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3365478642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2469835546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3195842199"/>
                    </a:ext>
                  </a:extLst>
                </a:gridCol>
              </a:tblGrid>
              <a:tr h="975438"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Intelligent 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2000" dirty="0">
                          <a:latin typeface="Book Antiqua" panose="02040602050305030304" pitchFamily="18" charset="0"/>
                        </a:rPr>
                        <a:t>3-NN</a:t>
                      </a:r>
                      <a:br>
                        <a:rPr lang="en-US" sz="2000" dirty="0">
                          <a:latin typeface="Book Antiqua" panose="02040602050305030304" pitchFamily="18" charset="0"/>
                        </a:rPr>
                      </a:br>
                      <a:r>
                        <a:rPr lang="en-US" sz="2000" dirty="0">
                          <a:latin typeface="Book Antiqua" panose="02040602050305030304" pitchFamily="18" charset="0"/>
                        </a:rPr>
                        <a:t>MLP</a:t>
                      </a:r>
                    </a:p>
                    <a:p>
                      <a:endParaRPr lang="en-US" sz="1100" dirty="0">
                        <a:solidFill>
                          <a:schemeClr val="tx2"/>
                        </a:solidFill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SVM</a:t>
                      </a:r>
                    </a:p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Deep-Networks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CNN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6362747"/>
                  </a:ext>
                </a:extLst>
              </a:tr>
              <a:tr h="975438"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KDEF (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Book Antiqua" panose="02040602050305030304" pitchFamily="18" charset="0"/>
                          <a:ea typeface="+mn-ea"/>
                          <a:cs typeface="+mn-cs"/>
                        </a:rPr>
                        <a:t>The Karolinska Directed Emotional Faces)</a:t>
                      </a:r>
                      <a:endParaRPr lang="en-US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CK+ (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Book Antiqua" panose="02040602050305030304" pitchFamily="18" charset="0"/>
                          <a:ea typeface="+mn-ea"/>
                          <a:cs typeface="+mn-cs"/>
                        </a:rPr>
                        <a:t>Cohn-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Book Antiqua" panose="02040602050305030304" pitchFamily="18" charset="0"/>
                          <a:ea typeface="+mn-ea"/>
                          <a:cs typeface="+mn-cs"/>
                        </a:rPr>
                        <a:t>Kanade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Book Antiqua" panose="02040602050305030304" pitchFamily="18" charset="0"/>
                          <a:ea typeface="+mn-ea"/>
                          <a:cs typeface="+mn-cs"/>
                        </a:rPr>
                        <a:t> Plus)</a:t>
                      </a:r>
                      <a:endParaRPr lang="en-US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CK+ (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Book Antiqua" panose="02040602050305030304" pitchFamily="18" charset="0"/>
                          <a:ea typeface="+mn-ea"/>
                          <a:cs typeface="+mn-cs"/>
                        </a:rPr>
                        <a:t>Cohn-</a:t>
                      </a:r>
                      <a:r>
                        <a:rPr lang="en-US" sz="1800" b="0" i="0" kern="1200" dirty="0" err="1">
                          <a:solidFill>
                            <a:schemeClr val="dk1"/>
                          </a:solidFill>
                          <a:effectLst/>
                          <a:latin typeface="Book Antiqua" panose="02040602050305030304" pitchFamily="18" charset="0"/>
                          <a:ea typeface="+mn-ea"/>
                          <a:cs typeface="+mn-cs"/>
                        </a:rPr>
                        <a:t>Kanade</a:t>
                      </a:r>
                      <a:r>
                        <a:rPr lang="en-US" sz="1800" b="0" i="0" kern="1200" dirty="0">
                          <a:solidFill>
                            <a:schemeClr val="dk1"/>
                          </a:solidFill>
                          <a:effectLst/>
                          <a:latin typeface="Book Antiqua" panose="02040602050305030304" pitchFamily="18" charset="0"/>
                          <a:ea typeface="+mn-ea"/>
                          <a:cs typeface="+mn-cs"/>
                        </a:rPr>
                        <a:t> Plus)</a:t>
                      </a:r>
                      <a:endParaRPr lang="en-US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8266433"/>
                  </a:ext>
                </a:extLst>
              </a:tr>
              <a:tr h="975438"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Approach 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Kinect 3D extracts features -&gt; they label emotions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Book Antiqua" panose="02040602050305030304" pitchFamily="18" charset="0"/>
                        </a:rPr>
                        <a:t>Problems: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dirty="0">
                          <a:latin typeface="Book Antiqua" panose="02040602050305030304" pitchFamily="18" charset="0"/>
                        </a:rPr>
                        <a:t>Illumination variations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400" dirty="0">
                          <a:latin typeface="Book Antiqua" panose="02040602050305030304" pitchFamily="18" charset="0"/>
                        </a:rPr>
                        <a:t>Subject-dependence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200" dirty="0">
                          <a:latin typeface="Book Antiqua" panose="02040602050305030304" pitchFamily="18" charset="0"/>
                        </a:rPr>
                        <a:t>1. Preprocess (Convolution)</a:t>
                      </a:r>
                    </a:p>
                    <a:p>
                      <a:pPr marL="0" indent="0">
                        <a:buNone/>
                      </a:pPr>
                      <a:r>
                        <a:rPr lang="en-US" sz="1200" dirty="0">
                          <a:latin typeface="Book Antiqua" panose="02040602050305030304" pitchFamily="18" charset="0"/>
                        </a:rPr>
                        <a:t>2. Down-sample (Pooling)</a:t>
                      </a:r>
                    </a:p>
                    <a:p>
                      <a:pPr marL="0" indent="0">
                        <a:buNone/>
                      </a:pPr>
                      <a:r>
                        <a:rPr lang="en-US" sz="1200" dirty="0">
                          <a:latin typeface="Book Antiqua" panose="02040602050305030304" pitchFamily="18" charset="0"/>
                        </a:rPr>
                        <a:t>3. 2x Parallel Feature Extraction</a:t>
                      </a:r>
                    </a:p>
                    <a:p>
                      <a:pPr marL="0" indent="0">
                        <a:buNone/>
                      </a:pPr>
                      <a:r>
                        <a:rPr lang="en-US" sz="1200" dirty="0">
                          <a:latin typeface="Book Antiqua" panose="02040602050305030304" pitchFamily="18" charset="0"/>
                        </a:rPr>
                        <a:t>4. Fully connected layer -&gt; label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1945573"/>
                  </a:ext>
                </a:extLst>
              </a:tr>
              <a:tr h="975438"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Accuracy (%)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3-NN: [95, 96]</a:t>
                      </a:r>
                    </a:p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MLP: [75, 76]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SVM: [31, 50]</a:t>
                      </a:r>
                    </a:p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Deep-Net.: [92, 96]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CNN: 99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382117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CCAC4296-A0A5-4404-9839-31C6B68D0C6B}"/>
              </a:ext>
            </a:extLst>
          </p:cNvPr>
          <p:cNvSpPr txBox="1"/>
          <p:nvPr/>
        </p:nvSpPr>
        <p:spPr>
          <a:xfrm>
            <a:off x="6094413" y="5654352"/>
            <a:ext cx="249749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2"/>
                </a:solidFill>
              </a:rPr>
              <a:t>** </a:t>
            </a:r>
            <a:r>
              <a:rPr lang="en-US" sz="800" dirty="0" err="1">
                <a:solidFill>
                  <a:schemeClr val="tx2"/>
                </a:solidFill>
              </a:rPr>
              <a:t>Najmeh</a:t>
            </a:r>
            <a:r>
              <a:rPr lang="en-US" sz="800" dirty="0">
                <a:solidFill>
                  <a:schemeClr val="tx2"/>
                </a:solidFill>
              </a:rPr>
              <a:t> </a:t>
            </a:r>
            <a:r>
              <a:rPr lang="en-US" sz="800" dirty="0" err="1">
                <a:solidFill>
                  <a:schemeClr val="tx2"/>
                </a:solidFill>
              </a:rPr>
              <a:t>Samadiani</a:t>
            </a:r>
            <a:r>
              <a:rPr lang="en-US" sz="800" dirty="0">
                <a:solidFill>
                  <a:schemeClr val="tx2"/>
                </a:solidFill>
              </a:rPr>
              <a:t>, </a:t>
            </a:r>
            <a:r>
              <a:rPr lang="en-US" sz="800" dirty="0" err="1">
                <a:solidFill>
                  <a:schemeClr val="tx2"/>
                </a:solidFill>
              </a:rPr>
              <a:t>Guangyan</a:t>
            </a:r>
            <a:r>
              <a:rPr lang="en-US" sz="800" dirty="0">
                <a:solidFill>
                  <a:schemeClr val="tx2"/>
                </a:solidFill>
              </a:rPr>
              <a:t> Huang, </a:t>
            </a:r>
            <a:r>
              <a:rPr lang="en-US" sz="800" dirty="0" err="1">
                <a:solidFill>
                  <a:schemeClr val="tx2"/>
                </a:solidFill>
              </a:rPr>
              <a:t>Borui</a:t>
            </a:r>
            <a:r>
              <a:rPr lang="en-US" sz="800" dirty="0">
                <a:solidFill>
                  <a:schemeClr val="tx2"/>
                </a:solidFill>
              </a:rPr>
              <a:t> Cai, Wei Luo, Chi-Hung Chi, Yong Xiang, and Jing</a:t>
            </a:r>
          </a:p>
          <a:p>
            <a:r>
              <a:rPr lang="en-US" sz="800" dirty="0">
                <a:solidFill>
                  <a:schemeClr val="tx2"/>
                </a:solidFill>
              </a:rPr>
              <a:t>He. </a:t>
            </a:r>
            <a:r>
              <a:rPr lang="en-US" sz="800" b="1" dirty="0">
                <a:solidFill>
                  <a:schemeClr val="tx2"/>
                </a:solidFill>
              </a:rPr>
              <a:t>A review on automatic facial expression recognition systems assisted by multimodal sensor</a:t>
            </a:r>
          </a:p>
          <a:p>
            <a:r>
              <a:rPr lang="en-US" sz="800" b="1" dirty="0">
                <a:solidFill>
                  <a:schemeClr val="tx2"/>
                </a:solidFill>
              </a:rPr>
              <a:t>data. </a:t>
            </a:r>
            <a:r>
              <a:rPr lang="en-US" sz="800" dirty="0">
                <a:solidFill>
                  <a:schemeClr val="tx2"/>
                </a:solidFill>
              </a:rPr>
              <a:t>Multidisciplinary Digital Publishing Institute (MDPI), 2019.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39AAB44D-E68D-4A01-B11A-3272B87362E7}"/>
              </a:ext>
            </a:extLst>
          </p:cNvPr>
          <p:cNvSpPr txBox="1"/>
          <p:nvPr/>
        </p:nvSpPr>
        <p:spPr>
          <a:xfrm>
            <a:off x="8591909" y="5638962"/>
            <a:ext cx="2531704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800" dirty="0">
                <a:solidFill>
                  <a:schemeClr val="tx2"/>
                </a:solidFill>
              </a:rPr>
              <a:t>*** </a:t>
            </a:r>
            <a:r>
              <a:rPr lang="en-US" sz="800" dirty="0">
                <a:solidFill>
                  <a:schemeClr val="tx2"/>
                </a:solidFill>
              </a:rPr>
              <a:t>Peter Burkert, Felix Trier, Muhammad </a:t>
            </a:r>
            <a:r>
              <a:rPr lang="en-US" sz="800" dirty="0" err="1">
                <a:solidFill>
                  <a:schemeClr val="tx2"/>
                </a:solidFill>
              </a:rPr>
              <a:t>Zeshan</a:t>
            </a:r>
            <a:r>
              <a:rPr lang="en-US" sz="800" dirty="0">
                <a:solidFill>
                  <a:schemeClr val="tx2"/>
                </a:solidFill>
              </a:rPr>
              <a:t> Afzal, Andreas </a:t>
            </a:r>
            <a:r>
              <a:rPr lang="en-US" sz="800" dirty="0" err="1">
                <a:solidFill>
                  <a:schemeClr val="tx2"/>
                </a:solidFill>
              </a:rPr>
              <a:t>Dengel</a:t>
            </a:r>
            <a:r>
              <a:rPr lang="en-US" sz="800" dirty="0">
                <a:solidFill>
                  <a:schemeClr val="tx2"/>
                </a:solidFill>
              </a:rPr>
              <a:t>, and Marcus </a:t>
            </a:r>
            <a:r>
              <a:rPr lang="en-US" sz="800" dirty="0" err="1">
                <a:solidFill>
                  <a:schemeClr val="tx2"/>
                </a:solidFill>
              </a:rPr>
              <a:t>Liwicki</a:t>
            </a:r>
            <a:r>
              <a:rPr lang="en-US" sz="800" dirty="0">
                <a:solidFill>
                  <a:schemeClr val="tx2"/>
                </a:solidFill>
              </a:rPr>
              <a:t>. </a:t>
            </a:r>
            <a:r>
              <a:rPr lang="en-US" sz="800" b="1" dirty="0" err="1">
                <a:solidFill>
                  <a:schemeClr val="tx2"/>
                </a:solidFill>
              </a:rPr>
              <a:t>Dexpression</a:t>
            </a:r>
            <a:r>
              <a:rPr lang="en-US" sz="800" b="1" dirty="0">
                <a:solidFill>
                  <a:schemeClr val="tx2"/>
                </a:solidFill>
              </a:rPr>
              <a:t>:</a:t>
            </a:r>
          </a:p>
          <a:p>
            <a:r>
              <a:rPr lang="en-US" sz="800" b="1" dirty="0">
                <a:solidFill>
                  <a:schemeClr val="tx2"/>
                </a:solidFill>
              </a:rPr>
              <a:t>Deep convolutional neural network for expression recognition. </a:t>
            </a:r>
            <a:r>
              <a:rPr lang="en-US" sz="800" dirty="0">
                <a:solidFill>
                  <a:schemeClr val="tx2"/>
                </a:solidFill>
              </a:rPr>
              <a:t>German Research Center</a:t>
            </a:r>
          </a:p>
          <a:p>
            <a:r>
              <a:rPr lang="en-US" sz="800" dirty="0">
                <a:solidFill>
                  <a:schemeClr val="tx2"/>
                </a:solidFill>
              </a:rPr>
              <a:t>for </a:t>
            </a:r>
            <a:r>
              <a:rPr lang="en-US" sz="800" dirty="0" err="1">
                <a:solidFill>
                  <a:schemeClr val="tx2"/>
                </a:solidFill>
              </a:rPr>
              <a:t>Articial</a:t>
            </a:r>
            <a:r>
              <a:rPr lang="en-US" sz="800" dirty="0">
                <a:solidFill>
                  <a:schemeClr val="tx2"/>
                </a:solidFill>
              </a:rPr>
              <a:t> Intelligence (DFKI), 2016.</a:t>
            </a:r>
          </a:p>
        </p:txBody>
      </p:sp>
    </p:spTree>
    <p:extLst>
      <p:ext uri="{BB962C8B-B14F-4D97-AF65-F5344CB8AC3E}">
        <p14:creationId xmlns:p14="http://schemas.microsoft.com/office/powerpoint/2010/main" val="3648265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Chosen Model</a:t>
            </a:r>
            <a:endParaRPr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BCF885B-E549-4937-AAD0-9501DE5624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70625" y="403548"/>
            <a:ext cx="4026656" cy="549884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B6C45F9-5DBF-45C3-A7E3-3A47812B3EF4}"/>
              </a:ext>
            </a:extLst>
          </p:cNvPr>
          <p:cNvSpPr txBox="1"/>
          <p:nvPr/>
        </p:nvSpPr>
        <p:spPr>
          <a:xfrm>
            <a:off x="7270625" y="5902388"/>
            <a:ext cx="40266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800" dirty="0">
                <a:solidFill>
                  <a:schemeClr val="tx2"/>
                </a:solidFill>
              </a:rPr>
              <a:t>* </a:t>
            </a:r>
            <a:r>
              <a:rPr lang="en-US" sz="800" dirty="0">
                <a:solidFill>
                  <a:schemeClr val="tx2"/>
                </a:solidFill>
              </a:rPr>
              <a:t>Octavio Arriaga, Paul G. </a:t>
            </a:r>
            <a:r>
              <a:rPr lang="en-US" sz="800" dirty="0" err="1">
                <a:solidFill>
                  <a:schemeClr val="tx2"/>
                </a:solidFill>
              </a:rPr>
              <a:t>Ploger</a:t>
            </a:r>
            <a:r>
              <a:rPr lang="en-US" sz="800" dirty="0">
                <a:solidFill>
                  <a:schemeClr val="tx2"/>
                </a:solidFill>
              </a:rPr>
              <a:t>, and Matias </a:t>
            </a:r>
            <a:r>
              <a:rPr lang="en-US" sz="800" dirty="0" err="1">
                <a:solidFill>
                  <a:schemeClr val="tx2"/>
                </a:solidFill>
              </a:rPr>
              <a:t>Valdenegro</a:t>
            </a:r>
            <a:r>
              <a:rPr lang="en-US" sz="800" dirty="0">
                <a:solidFill>
                  <a:schemeClr val="tx2"/>
                </a:solidFill>
              </a:rPr>
              <a:t>. </a:t>
            </a:r>
            <a:r>
              <a:rPr lang="en-US" sz="800" b="1" dirty="0">
                <a:solidFill>
                  <a:schemeClr val="tx2"/>
                </a:solidFill>
              </a:rPr>
              <a:t>Real-time convolutional neural networks</a:t>
            </a:r>
          </a:p>
          <a:p>
            <a:r>
              <a:rPr lang="en-US" sz="800" b="1" dirty="0">
                <a:solidFill>
                  <a:schemeClr val="tx2"/>
                </a:solidFill>
              </a:rPr>
              <a:t>for emotion and gender </a:t>
            </a:r>
            <a:r>
              <a:rPr lang="en-US" sz="800" b="1" dirty="0" err="1">
                <a:solidFill>
                  <a:schemeClr val="tx2"/>
                </a:solidFill>
              </a:rPr>
              <a:t>classication</a:t>
            </a:r>
            <a:r>
              <a:rPr lang="en-US" sz="800" b="1" dirty="0">
                <a:solidFill>
                  <a:schemeClr val="tx2"/>
                </a:solidFill>
              </a:rPr>
              <a:t>.</a:t>
            </a:r>
            <a:r>
              <a:rPr lang="en-US" sz="800" dirty="0">
                <a:solidFill>
                  <a:schemeClr val="tx2"/>
                </a:solidFill>
              </a:rPr>
              <a:t> 2017.</a:t>
            </a:r>
            <a:endParaRPr lang="en-US" sz="100" dirty="0">
              <a:solidFill>
                <a:schemeClr val="tx2"/>
              </a:solidFill>
            </a:endParaRPr>
          </a:p>
        </p:txBody>
      </p:sp>
      <p:graphicFrame>
        <p:nvGraphicFramePr>
          <p:cNvPr id="9" name="Table 16">
            <a:extLst>
              <a:ext uri="{FF2B5EF4-FFF2-40B4-BE49-F238E27FC236}">
                <a16:creationId xmlns:a16="http://schemas.microsoft.com/office/drawing/2014/main" id="{8702D91C-58A8-4970-AA03-75CD10D74D9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41748248"/>
              </p:ext>
            </p:extLst>
          </p:nvPr>
        </p:nvGraphicFramePr>
        <p:xfrm>
          <a:off x="1065214" y="1742489"/>
          <a:ext cx="5029200" cy="3901752"/>
        </p:xfrm>
        <a:graphic>
          <a:graphicData uri="http://schemas.openxmlformats.org/drawingml/2006/table">
            <a:tbl>
              <a:tblPr firstCol="1" bandRow="1">
                <a:tableStyleId>{F5AB1C69-6EDB-4FF4-983F-18BD219EF322}</a:tableStyleId>
              </a:tblPr>
              <a:tblGrid>
                <a:gridCol w="2514600">
                  <a:extLst>
                    <a:ext uri="{9D8B030D-6E8A-4147-A177-3AD203B41FA5}">
                      <a16:colId xmlns:a16="http://schemas.microsoft.com/office/drawing/2014/main" val="2972921578"/>
                    </a:ext>
                  </a:extLst>
                </a:gridCol>
                <a:gridCol w="2514600">
                  <a:extLst>
                    <a:ext uri="{9D8B030D-6E8A-4147-A177-3AD203B41FA5}">
                      <a16:colId xmlns:a16="http://schemas.microsoft.com/office/drawing/2014/main" val="3365478642"/>
                    </a:ext>
                  </a:extLst>
                </a:gridCol>
              </a:tblGrid>
              <a:tr h="975438"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Intelligent 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ro-RO" sz="2000" dirty="0">
                          <a:latin typeface="Book Antiqua" panose="02040602050305030304" pitchFamily="18" charset="0"/>
                        </a:rPr>
                        <a:t>CNN (mini-Xception arch.)</a:t>
                      </a:r>
                      <a:endParaRPr lang="en-US" sz="2000" dirty="0">
                        <a:latin typeface="Book Antiqua" panose="02040602050305030304" pitchFamily="18" charset="0"/>
                      </a:endParaRPr>
                    </a:p>
                    <a:p>
                      <a:endParaRPr lang="en-US" sz="1100" dirty="0">
                        <a:solidFill>
                          <a:schemeClr val="tx2"/>
                        </a:solidFill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56362747"/>
                  </a:ext>
                </a:extLst>
              </a:tr>
              <a:tr h="975438"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Dataset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latin typeface="Book Antiqua" panose="02040602050305030304" pitchFamily="18" charset="0"/>
                        </a:rPr>
                        <a:t>FER – 2013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8266433"/>
                  </a:ext>
                </a:extLst>
              </a:tr>
              <a:tr h="975438"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Approach Description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ro-RO" dirty="0">
                          <a:latin typeface="Book Antiqua" panose="02040602050305030304" pitchFamily="18" charset="0"/>
                        </a:rPr>
                        <a:t>Haar </a:t>
                      </a:r>
                      <a:r>
                        <a:rPr lang="en-US" dirty="0">
                          <a:latin typeface="Book Antiqua" panose="02040602050305030304" pitchFamily="18" charset="0"/>
                        </a:rPr>
                        <a:t>features</a:t>
                      </a:r>
                      <a:r>
                        <a:rPr lang="ro-RO" dirty="0">
                          <a:latin typeface="Book Antiqua" panose="02040602050305030304" pitchFamily="18" charset="0"/>
                        </a:rPr>
                        <a:t> (48x48)</a:t>
                      </a:r>
                      <a:r>
                        <a:rPr lang="en-US" dirty="0">
                          <a:latin typeface="Book Antiqua" panose="02040602050305030304" pitchFamily="18" charset="0"/>
                        </a:rPr>
                        <a:t> -&gt; </a:t>
                      </a:r>
                      <a:r>
                        <a:rPr lang="ro-RO" dirty="0">
                          <a:latin typeface="Book Antiqua" panose="02040602050305030304" pitchFamily="18" charset="0"/>
                        </a:rPr>
                        <a:t>emotion labels</a:t>
                      </a:r>
                      <a:endParaRPr lang="en-US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11945573"/>
                  </a:ext>
                </a:extLst>
              </a:tr>
              <a:tr h="975438"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Accuracy (%)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CNN: 66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838211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18875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Methodology for improvement</a:t>
            </a:r>
            <a:endParaRPr dirty="0"/>
          </a:p>
        </p:txBody>
      </p:sp>
      <p:graphicFrame>
        <p:nvGraphicFramePr>
          <p:cNvPr id="4" name="Table 4">
            <a:extLst>
              <a:ext uri="{FF2B5EF4-FFF2-40B4-BE49-F238E27FC236}">
                <a16:creationId xmlns:a16="http://schemas.microsoft.com/office/drawing/2014/main" id="{2F9D97C1-3850-4ECF-BC1E-4C4A1A53585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4243764"/>
              </p:ext>
            </p:extLst>
          </p:nvPr>
        </p:nvGraphicFramePr>
        <p:xfrm>
          <a:off x="326571" y="1736703"/>
          <a:ext cx="11541969" cy="4272309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282441">
                  <a:extLst>
                    <a:ext uri="{9D8B030D-6E8A-4147-A177-3AD203B41FA5}">
                      <a16:colId xmlns:a16="http://schemas.microsoft.com/office/drawing/2014/main" val="2664169467"/>
                    </a:ext>
                  </a:extLst>
                </a:gridCol>
                <a:gridCol w="1282441">
                  <a:extLst>
                    <a:ext uri="{9D8B030D-6E8A-4147-A177-3AD203B41FA5}">
                      <a16:colId xmlns:a16="http://schemas.microsoft.com/office/drawing/2014/main" val="3134149629"/>
                    </a:ext>
                  </a:extLst>
                </a:gridCol>
                <a:gridCol w="1282441">
                  <a:extLst>
                    <a:ext uri="{9D8B030D-6E8A-4147-A177-3AD203B41FA5}">
                      <a16:colId xmlns:a16="http://schemas.microsoft.com/office/drawing/2014/main" val="3844116380"/>
                    </a:ext>
                  </a:extLst>
                </a:gridCol>
                <a:gridCol w="1282441">
                  <a:extLst>
                    <a:ext uri="{9D8B030D-6E8A-4147-A177-3AD203B41FA5}">
                      <a16:colId xmlns:a16="http://schemas.microsoft.com/office/drawing/2014/main" val="2214306488"/>
                    </a:ext>
                  </a:extLst>
                </a:gridCol>
                <a:gridCol w="1282441">
                  <a:extLst>
                    <a:ext uri="{9D8B030D-6E8A-4147-A177-3AD203B41FA5}">
                      <a16:colId xmlns:a16="http://schemas.microsoft.com/office/drawing/2014/main" val="777633845"/>
                    </a:ext>
                  </a:extLst>
                </a:gridCol>
                <a:gridCol w="1282441">
                  <a:extLst>
                    <a:ext uri="{9D8B030D-6E8A-4147-A177-3AD203B41FA5}">
                      <a16:colId xmlns:a16="http://schemas.microsoft.com/office/drawing/2014/main" val="3643328828"/>
                    </a:ext>
                  </a:extLst>
                </a:gridCol>
                <a:gridCol w="1282441">
                  <a:extLst>
                    <a:ext uri="{9D8B030D-6E8A-4147-A177-3AD203B41FA5}">
                      <a16:colId xmlns:a16="http://schemas.microsoft.com/office/drawing/2014/main" val="3696391549"/>
                    </a:ext>
                  </a:extLst>
                </a:gridCol>
                <a:gridCol w="1282441">
                  <a:extLst>
                    <a:ext uri="{9D8B030D-6E8A-4147-A177-3AD203B41FA5}">
                      <a16:colId xmlns:a16="http://schemas.microsoft.com/office/drawing/2014/main" val="3085212447"/>
                    </a:ext>
                  </a:extLst>
                </a:gridCol>
                <a:gridCol w="1282441">
                  <a:extLst>
                    <a:ext uri="{9D8B030D-6E8A-4147-A177-3AD203B41FA5}">
                      <a16:colId xmlns:a16="http://schemas.microsoft.com/office/drawing/2014/main" val="176280914"/>
                    </a:ext>
                  </a:extLst>
                </a:gridCol>
              </a:tblGrid>
              <a:tr h="611990">
                <a:tc>
                  <a:txBody>
                    <a:bodyPr/>
                    <a:lstStyle/>
                    <a:p>
                      <a:endParaRPr lang="en-US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Book Antiqua" panose="02040602050305030304" pitchFamily="18" charset="0"/>
                        </a:rPr>
                        <a:t>Original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Book Antiqua" panose="02040602050305030304" pitchFamily="18" charset="0"/>
                        </a:rPr>
                        <a:t>Fair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Book Antiqua" panose="02040602050305030304" pitchFamily="18" charset="0"/>
                        </a:rPr>
                        <a:t>Fair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Book Antiqua" panose="02040602050305030304" pitchFamily="18" charset="0"/>
                        </a:rPr>
                        <a:t>Change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Book Antiqua" panose="02040602050305030304" pitchFamily="18" charset="0"/>
                        </a:rPr>
                        <a:t>Change 2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Book Antiqua" panose="02040602050305030304" pitchFamily="18" charset="0"/>
                        </a:rPr>
                        <a:t>Change 1 More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Book Antiqua" panose="02040602050305030304" pitchFamily="18" charset="0"/>
                        </a:rPr>
                        <a:t>Change 2 More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b="1" dirty="0">
                          <a:latin typeface="Book Antiqua" panose="02040602050305030304" pitchFamily="18" charset="0"/>
                        </a:rPr>
                        <a:t>Augment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6039394"/>
                  </a:ext>
                </a:extLst>
              </a:tr>
              <a:tr h="1210743"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Dataset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FER</a:t>
                      </a:r>
                    </a:p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35.887</a:t>
                      </a:r>
                    </a:p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Images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FER</a:t>
                      </a:r>
                    </a:p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Book Antiqua" panose="02040602050305030304" pitchFamily="18" charset="0"/>
                          <a:ea typeface="+mn-ea"/>
                          <a:cs typeface="+mn-cs"/>
                        </a:rPr>
                        <a:t>28.709 </a:t>
                      </a:r>
                      <a:r>
                        <a:rPr lang="en-US" dirty="0">
                          <a:latin typeface="Book Antiqua" panose="02040602050305030304" pitchFamily="18" charset="0"/>
                        </a:rPr>
                        <a:t>images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FER</a:t>
                      </a:r>
                    </a:p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Book Antiqua" panose="02040602050305030304" pitchFamily="18" charset="0"/>
                          <a:ea typeface="+mn-ea"/>
                          <a:cs typeface="+mn-cs"/>
                        </a:rPr>
                        <a:t>28.709 </a:t>
                      </a:r>
                      <a:r>
                        <a:rPr lang="en-US" dirty="0">
                          <a:latin typeface="Book Antiqua" panose="02040602050305030304" pitchFamily="18" charset="0"/>
                        </a:rPr>
                        <a:t>images</a:t>
                      </a:r>
                    </a:p>
                    <a:p>
                      <a:endParaRPr lang="en-US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FER</a:t>
                      </a:r>
                    </a:p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Book Antiqua" panose="02040602050305030304" pitchFamily="18" charset="0"/>
                          <a:ea typeface="+mn-ea"/>
                          <a:cs typeface="+mn-cs"/>
                        </a:rPr>
                        <a:t>28.709 </a:t>
                      </a:r>
                      <a:r>
                        <a:rPr lang="en-US" dirty="0">
                          <a:latin typeface="Book Antiqua" panose="02040602050305030304" pitchFamily="18" charset="0"/>
                        </a:rPr>
                        <a:t>images</a:t>
                      </a:r>
                    </a:p>
                    <a:p>
                      <a:endParaRPr lang="en-US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FER</a:t>
                      </a:r>
                    </a:p>
                    <a:p>
                      <a:r>
                        <a:rPr lang="en-US" sz="1800" b="1" i="0" u="none" strike="noStrike" kern="1200" baseline="0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  <a:ea typeface="+mn-ea"/>
                          <a:cs typeface="+mn-cs"/>
                        </a:rPr>
                        <a:t>28.709 </a:t>
                      </a:r>
                      <a:r>
                        <a:rPr lang="en-US" b="1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images</a:t>
                      </a:r>
                    </a:p>
                    <a:p>
                      <a:endParaRPr lang="en-US" b="1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FER</a:t>
                      </a:r>
                    </a:p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Book Antiqua" panose="02040602050305030304" pitchFamily="18" charset="0"/>
                          <a:ea typeface="+mn-ea"/>
                          <a:cs typeface="+mn-cs"/>
                        </a:rPr>
                        <a:t>28.709 </a:t>
                      </a:r>
                      <a:r>
                        <a:rPr lang="en-US" dirty="0">
                          <a:latin typeface="Book Antiqua" panose="02040602050305030304" pitchFamily="18" charset="0"/>
                        </a:rPr>
                        <a:t>images</a:t>
                      </a:r>
                    </a:p>
                    <a:p>
                      <a:endParaRPr lang="en-US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FER</a:t>
                      </a:r>
                    </a:p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Book Antiqua" panose="02040602050305030304" pitchFamily="18" charset="0"/>
                          <a:ea typeface="+mn-ea"/>
                          <a:cs typeface="+mn-cs"/>
                        </a:rPr>
                        <a:t>28.709 </a:t>
                      </a:r>
                      <a:r>
                        <a:rPr lang="en-US" dirty="0">
                          <a:latin typeface="Book Antiqua" panose="02040602050305030304" pitchFamily="18" charset="0"/>
                        </a:rPr>
                        <a:t>images</a:t>
                      </a:r>
                    </a:p>
                    <a:p>
                      <a:endParaRPr lang="en-US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FER</a:t>
                      </a:r>
                    </a:p>
                    <a:p>
                      <a:r>
                        <a:rPr lang="en-US" sz="1800" b="1" i="0" u="none" strike="noStrike" kern="1200" baseline="0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  <a:ea typeface="+mn-ea"/>
                          <a:cs typeface="+mn-cs"/>
                        </a:rPr>
                        <a:t>172.254 </a:t>
                      </a:r>
                      <a:r>
                        <a:rPr lang="en-US" b="1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images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79739"/>
                  </a:ext>
                </a:extLst>
              </a:tr>
              <a:tr h="1210743"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Loss &amp; Learning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Book Antiqua" panose="02040602050305030304" pitchFamily="18" charset="0"/>
                        </a:rPr>
                        <a:t>Categorical </a:t>
                      </a:r>
                      <a:r>
                        <a:rPr lang="en-US" sz="1400" dirty="0" err="1">
                          <a:latin typeface="Book Antiqua" panose="02040602050305030304" pitchFamily="18" charset="0"/>
                        </a:rPr>
                        <a:t>Crossentropy</a:t>
                      </a:r>
                      <a:endParaRPr lang="en-US" sz="1400" dirty="0">
                        <a:latin typeface="Book Antiqua" panose="02040602050305030304" pitchFamily="18" charset="0"/>
                      </a:endParaRPr>
                    </a:p>
                    <a:p>
                      <a:endParaRPr lang="en-US" sz="1400" dirty="0">
                        <a:latin typeface="Book Antiqua" panose="02040602050305030304" pitchFamily="18" charset="0"/>
                      </a:endParaRPr>
                    </a:p>
                    <a:p>
                      <a:r>
                        <a:rPr lang="en-US" sz="1400" dirty="0">
                          <a:latin typeface="Book Antiqua" panose="02040602050305030304" pitchFamily="18" charset="0"/>
                        </a:rPr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Book Antiqua" panose="02040602050305030304" pitchFamily="18" charset="0"/>
                        </a:rPr>
                        <a:t>Categorical </a:t>
                      </a:r>
                      <a:r>
                        <a:rPr lang="en-US" sz="1400" dirty="0" err="1">
                          <a:latin typeface="Book Antiqua" panose="02040602050305030304" pitchFamily="18" charset="0"/>
                        </a:rPr>
                        <a:t>Crossentropy</a:t>
                      </a:r>
                      <a:endParaRPr lang="en-US" sz="1400" dirty="0">
                        <a:latin typeface="Book Antiqua" panose="02040602050305030304" pitchFamily="18" charset="0"/>
                      </a:endParaRPr>
                    </a:p>
                    <a:p>
                      <a:endParaRPr lang="en-US" sz="1400" dirty="0">
                        <a:latin typeface="Book Antiqua" panose="02040602050305030304" pitchFamily="18" charset="0"/>
                      </a:endParaRPr>
                    </a:p>
                    <a:p>
                      <a:r>
                        <a:rPr lang="en-US" sz="1400" dirty="0">
                          <a:latin typeface="Book Antiqua" panose="02040602050305030304" pitchFamily="18" charset="0"/>
                        </a:rPr>
                        <a:t>0.1</a:t>
                      </a:r>
                    </a:p>
                    <a:p>
                      <a:endParaRPr lang="en-US" sz="1400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Book Antiqua" panose="02040602050305030304" pitchFamily="18" charset="0"/>
                        </a:rPr>
                        <a:t>Categorical </a:t>
                      </a:r>
                      <a:r>
                        <a:rPr lang="en-US" sz="1400" dirty="0" err="1">
                          <a:latin typeface="Book Antiqua" panose="02040602050305030304" pitchFamily="18" charset="0"/>
                        </a:rPr>
                        <a:t>Crossentropy</a:t>
                      </a:r>
                      <a:endParaRPr lang="en-US" sz="1400" dirty="0">
                        <a:latin typeface="Book Antiqua" panose="02040602050305030304" pitchFamily="18" charset="0"/>
                      </a:endParaRPr>
                    </a:p>
                    <a:p>
                      <a:endParaRPr lang="en-US" sz="1400" dirty="0">
                        <a:latin typeface="Book Antiqua" panose="02040602050305030304" pitchFamily="18" charset="0"/>
                      </a:endParaRPr>
                    </a:p>
                    <a:p>
                      <a:r>
                        <a:rPr lang="en-US" sz="1400" dirty="0">
                          <a:latin typeface="Book Antiqua" panose="02040602050305030304" pitchFamily="18" charset="0"/>
                        </a:rPr>
                        <a:t>0.01</a:t>
                      </a:r>
                    </a:p>
                    <a:p>
                      <a:endParaRPr lang="en-US" sz="1400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Book Antiqua" panose="02040602050305030304" pitchFamily="18" charset="0"/>
                        </a:rPr>
                        <a:t>Mean Square Error</a:t>
                      </a:r>
                    </a:p>
                    <a:p>
                      <a:endParaRPr lang="en-US" sz="1400" dirty="0">
                        <a:latin typeface="Book Antiqua" panose="02040602050305030304" pitchFamily="18" charset="0"/>
                      </a:endParaRPr>
                    </a:p>
                    <a:p>
                      <a:r>
                        <a:rPr lang="en-US" sz="1400" dirty="0">
                          <a:latin typeface="Book Antiqua" panose="02040602050305030304" pitchFamily="18" charset="0"/>
                        </a:rPr>
                        <a:t>0.01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Mean Square Error</a:t>
                      </a:r>
                    </a:p>
                    <a:p>
                      <a:endParaRPr lang="en-US" sz="1400" b="1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Book Antiqua" panose="02040602050305030304" pitchFamily="18" charset="0"/>
                      </a:endParaRPr>
                    </a:p>
                    <a:p>
                      <a:r>
                        <a:rPr lang="en-US" sz="1400" b="1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Book Antiqua" panose="02040602050305030304" pitchFamily="18" charset="0"/>
                        </a:rPr>
                        <a:t>Squared Hinge Loss</a:t>
                      </a:r>
                    </a:p>
                    <a:p>
                      <a:endParaRPr lang="en-US" sz="1400" dirty="0">
                        <a:latin typeface="Book Antiqua" panose="02040602050305030304" pitchFamily="18" charset="0"/>
                      </a:endParaRPr>
                    </a:p>
                    <a:p>
                      <a:r>
                        <a:rPr lang="en-US" sz="1400" dirty="0">
                          <a:latin typeface="Book Antiqua" panose="02040602050305030304" pitchFamily="18" charset="0"/>
                        </a:rPr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Book Antiqua" panose="02040602050305030304" pitchFamily="18" charset="0"/>
                        </a:rPr>
                        <a:t>Squared Hinge Loss</a:t>
                      </a:r>
                    </a:p>
                    <a:p>
                      <a:endParaRPr lang="en-US" sz="1400" dirty="0">
                        <a:latin typeface="Book Antiqua" panose="02040602050305030304" pitchFamily="18" charset="0"/>
                      </a:endParaRPr>
                    </a:p>
                    <a:p>
                      <a:r>
                        <a:rPr lang="en-US" sz="1400" dirty="0">
                          <a:latin typeface="Book Antiqua" panose="02040602050305030304" pitchFamily="18" charset="0"/>
                        </a:rPr>
                        <a:t>0.01</a:t>
                      </a:r>
                    </a:p>
                    <a:p>
                      <a:endParaRPr lang="en-US" sz="1400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b="1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Mean Square Error</a:t>
                      </a:r>
                    </a:p>
                    <a:p>
                      <a:endParaRPr lang="en-US" sz="1400" b="1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Book Antiqua" panose="02040602050305030304" pitchFamily="18" charset="0"/>
                      </a:endParaRPr>
                    </a:p>
                    <a:p>
                      <a:r>
                        <a:rPr lang="en-US" sz="1400" b="1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0.1</a:t>
                      </a:r>
                    </a:p>
                    <a:p>
                      <a:endParaRPr lang="en-US" sz="1400" b="1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5612413"/>
                  </a:ext>
                </a:extLst>
              </a:tr>
              <a:tr h="1210743"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Accuracy (%)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FER: 65</a:t>
                      </a:r>
                    </a:p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CK+: 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FER: 63</a:t>
                      </a:r>
                    </a:p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CK+: 76</a:t>
                      </a:r>
                    </a:p>
                    <a:p>
                      <a:endParaRPr lang="en-US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FER: 63</a:t>
                      </a:r>
                    </a:p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CK+: 60</a:t>
                      </a:r>
                    </a:p>
                    <a:p>
                      <a:endParaRPr lang="en-US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FER: 63</a:t>
                      </a:r>
                    </a:p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CK+: 69</a:t>
                      </a:r>
                    </a:p>
                    <a:p>
                      <a:endParaRPr lang="en-US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Book Antiqua" panose="02040602050305030304" pitchFamily="18" charset="0"/>
                        </a:rPr>
                        <a:t>FER: 64</a:t>
                      </a:r>
                    </a:p>
                    <a:p>
                      <a:r>
                        <a:rPr lang="en-US" b="1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CK+: 79</a:t>
                      </a:r>
                    </a:p>
                    <a:p>
                      <a:endParaRPr lang="en-US" b="1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FER: 63</a:t>
                      </a:r>
                    </a:p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CK+: 57</a:t>
                      </a:r>
                    </a:p>
                    <a:p>
                      <a:endParaRPr lang="en-US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FER: 63</a:t>
                      </a:r>
                    </a:p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CK+: 58</a:t>
                      </a:r>
                    </a:p>
                    <a:p>
                      <a:endParaRPr lang="en-US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FER: 68</a:t>
                      </a:r>
                    </a:p>
                    <a:p>
                      <a:r>
                        <a:rPr lang="en-US" b="1" dirty="0">
                          <a:solidFill>
                            <a:schemeClr val="tx1"/>
                          </a:solidFill>
                          <a:latin typeface="Book Antiqua" panose="02040602050305030304" pitchFamily="18" charset="0"/>
                        </a:rPr>
                        <a:t>CK+: 71</a:t>
                      </a:r>
                    </a:p>
                    <a:p>
                      <a:endParaRPr lang="en-US" b="1" dirty="0">
                        <a:solidFill>
                          <a:schemeClr val="accent4">
                            <a:lumMod val="50000"/>
                          </a:schemeClr>
                        </a:solidFill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60116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733436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Dealing with Confusion</a:t>
            </a:r>
            <a:endParaRPr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42E1B1-E856-4543-B786-8A1FAD7B36D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747" y="1523999"/>
            <a:ext cx="6779355" cy="4764565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BE1AA68-60B5-4643-A352-A7D62DF19AA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0392" y="1872362"/>
            <a:ext cx="4152122" cy="4067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127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Second Batch</a:t>
            </a:r>
            <a:endParaRPr dirty="0"/>
          </a:p>
        </p:txBody>
      </p:sp>
      <p:graphicFrame>
        <p:nvGraphicFramePr>
          <p:cNvPr id="9" name="Table 4">
            <a:extLst>
              <a:ext uri="{FF2B5EF4-FFF2-40B4-BE49-F238E27FC236}">
                <a16:creationId xmlns:a16="http://schemas.microsoft.com/office/drawing/2014/main" id="{7EF2B2CD-68C8-4650-A093-E683397B8AE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50736990"/>
              </p:ext>
            </p:extLst>
          </p:nvPr>
        </p:nvGraphicFramePr>
        <p:xfrm>
          <a:off x="326571" y="1736703"/>
          <a:ext cx="5129764" cy="4272309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1282441">
                  <a:extLst>
                    <a:ext uri="{9D8B030D-6E8A-4147-A177-3AD203B41FA5}">
                      <a16:colId xmlns:a16="http://schemas.microsoft.com/office/drawing/2014/main" val="2664169467"/>
                    </a:ext>
                  </a:extLst>
                </a:gridCol>
                <a:gridCol w="1282441">
                  <a:extLst>
                    <a:ext uri="{9D8B030D-6E8A-4147-A177-3AD203B41FA5}">
                      <a16:colId xmlns:a16="http://schemas.microsoft.com/office/drawing/2014/main" val="3134149629"/>
                    </a:ext>
                  </a:extLst>
                </a:gridCol>
                <a:gridCol w="1282441">
                  <a:extLst>
                    <a:ext uri="{9D8B030D-6E8A-4147-A177-3AD203B41FA5}">
                      <a16:colId xmlns:a16="http://schemas.microsoft.com/office/drawing/2014/main" val="3844116380"/>
                    </a:ext>
                  </a:extLst>
                </a:gridCol>
                <a:gridCol w="1282441">
                  <a:extLst>
                    <a:ext uri="{9D8B030D-6E8A-4147-A177-3AD203B41FA5}">
                      <a16:colId xmlns:a16="http://schemas.microsoft.com/office/drawing/2014/main" val="2214306488"/>
                    </a:ext>
                  </a:extLst>
                </a:gridCol>
              </a:tblGrid>
              <a:tr h="611990">
                <a:tc>
                  <a:txBody>
                    <a:bodyPr/>
                    <a:lstStyle/>
                    <a:p>
                      <a:endParaRPr lang="en-US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Book Antiqua" panose="02040602050305030304" pitchFamily="18" charset="0"/>
                        </a:rPr>
                        <a:t>Disgust-less 1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Book Antiqua" panose="02040602050305030304" pitchFamily="18" charset="0"/>
                        </a:rPr>
                        <a:t>Disgust-less Aug.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latin typeface="Book Antiqua" panose="02040602050305030304" pitchFamily="18" charset="0"/>
                        </a:rPr>
                        <a:t>Confused again?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406039394"/>
                  </a:ext>
                </a:extLst>
              </a:tr>
              <a:tr h="1210743"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Dataset Size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FER</a:t>
                      </a:r>
                    </a:p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Book Antiqua" panose="02040602050305030304" pitchFamily="18" charset="0"/>
                          <a:ea typeface="+mn-ea"/>
                          <a:cs typeface="+mn-cs"/>
                        </a:rPr>
                        <a:t>28.273</a:t>
                      </a:r>
                      <a:endParaRPr lang="en-US" dirty="0">
                        <a:latin typeface="Book Antiqua" panose="02040602050305030304" pitchFamily="18" charset="0"/>
                      </a:endParaRPr>
                    </a:p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Images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FER</a:t>
                      </a:r>
                    </a:p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Book Antiqua" panose="02040602050305030304" pitchFamily="18" charset="0"/>
                          <a:ea typeface="+mn-ea"/>
                          <a:cs typeface="+mn-cs"/>
                        </a:rPr>
                        <a:t>169.638 </a:t>
                      </a:r>
                      <a:r>
                        <a:rPr lang="en-US" dirty="0">
                          <a:latin typeface="Book Antiqua" panose="02040602050305030304" pitchFamily="18" charset="0"/>
                        </a:rPr>
                        <a:t>images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FER</a:t>
                      </a:r>
                    </a:p>
                    <a:p>
                      <a:r>
                        <a:rPr lang="en-US" sz="1800" b="0" i="0" u="none" strike="noStrike" kern="1200" baseline="0" dirty="0">
                          <a:solidFill>
                            <a:schemeClr val="dk1"/>
                          </a:solidFill>
                          <a:latin typeface="Book Antiqua" panose="02040602050305030304" pitchFamily="18" charset="0"/>
                          <a:ea typeface="+mn-ea"/>
                          <a:cs typeface="+mn-cs"/>
                        </a:rPr>
                        <a:t>9.927</a:t>
                      </a:r>
                      <a:endParaRPr lang="en-US" dirty="0">
                        <a:latin typeface="Book Antiqua" panose="02040602050305030304" pitchFamily="18" charset="0"/>
                      </a:endParaRPr>
                    </a:p>
                    <a:p>
                      <a:r>
                        <a:rPr lang="en-US" b="1" dirty="0">
                          <a:latin typeface="Book Antiqua" panose="02040602050305030304" pitchFamily="18" charset="0"/>
                        </a:rPr>
                        <a:t>Fear</a:t>
                      </a:r>
                      <a:r>
                        <a:rPr lang="en-US" dirty="0">
                          <a:latin typeface="Book Antiqua" panose="02040602050305030304" pitchFamily="18" charset="0"/>
                        </a:rPr>
                        <a:t> and </a:t>
                      </a:r>
                      <a:r>
                        <a:rPr lang="en-US" b="1" dirty="0">
                          <a:latin typeface="Book Antiqua" panose="02040602050305030304" pitchFamily="18" charset="0"/>
                        </a:rPr>
                        <a:t>Sad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1479739"/>
                  </a:ext>
                </a:extLst>
              </a:tr>
              <a:tr h="1210743"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Loss &amp; Learning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Book Antiqua" panose="02040602050305030304" pitchFamily="18" charset="0"/>
                        </a:rPr>
                        <a:t>Mean Square Error</a:t>
                      </a:r>
                    </a:p>
                    <a:p>
                      <a:endParaRPr lang="en-US" sz="1400" dirty="0">
                        <a:latin typeface="Book Antiqua" panose="02040602050305030304" pitchFamily="18" charset="0"/>
                      </a:endParaRPr>
                    </a:p>
                    <a:p>
                      <a:r>
                        <a:rPr lang="en-US" sz="1400" dirty="0">
                          <a:latin typeface="Book Antiqua" panose="02040602050305030304" pitchFamily="18" charset="0"/>
                        </a:rPr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Book Antiqua" panose="02040602050305030304" pitchFamily="18" charset="0"/>
                        </a:rPr>
                        <a:t>Mean Square Error</a:t>
                      </a:r>
                    </a:p>
                    <a:p>
                      <a:endParaRPr lang="en-US" sz="1400" dirty="0">
                        <a:latin typeface="Book Antiqua" panose="02040602050305030304" pitchFamily="18" charset="0"/>
                      </a:endParaRPr>
                    </a:p>
                    <a:p>
                      <a:r>
                        <a:rPr lang="en-US" sz="1400" dirty="0">
                          <a:latin typeface="Book Antiqua" panose="02040602050305030304" pitchFamily="18" charset="0"/>
                        </a:rPr>
                        <a:t>0.1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>
                          <a:latin typeface="Book Antiqua" panose="02040602050305030304" pitchFamily="18" charset="0"/>
                        </a:rPr>
                        <a:t>Mean Square Error</a:t>
                      </a:r>
                    </a:p>
                    <a:p>
                      <a:endParaRPr lang="en-US" sz="1400" dirty="0">
                        <a:latin typeface="Book Antiqua" panose="02040602050305030304" pitchFamily="18" charset="0"/>
                      </a:endParaRPr>
                    </a:p>
                    <a:p>
                      <a:r>
                        <a:rPr lang="en-US" sz="1400" dirty="0">
                          <a:latin typeface="Book Antiqua" panose="02040602050305030304" pitchFamily="18" charset="0"/>
                        </a:rPr>
                        <a:t>0.1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5612413"/>
                  </a:ext>
                </a:extLst>
              </a:tr>
              <a:tr h="1210743"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Accuracy (%)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FER: 65</a:t>
                      </a:r>
                    </a:p>
                    <a:p>
                      <a:r>
                        <a:rPr lang="en-US" b="1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CK+: 81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dirty="0">
                          <a:solidFill>
                            <a:schemeClr val="accent4">
                              <a:lumMod val="50000"/>
                            </a:schemeClr>
                          </a:solidFill>
                          <a:latin typeface="Book Antiqua" panose="02040602050305030304" pitchFamily="18" charset="0"/>
                        </a:rPr>
                        <a:t>FER: 68</a:t>
                      </a:r>
                    </a:p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CK+: 78</a:t>
                      </a:r>
                    </a:p>
                    <a:p>
                      <a:endParaRPr lang="en-US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FER: 71</a:t>
                      </a:r>
                    </a:p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CK+: 73</a:t>
                      </a:r>
                    </a:p>
                    <a:p>
                      <a:endParaRPr lang="en-US" dirty="0">
                        <a:latin typeface="Book Antiqua" panose="02040602050305030304" pitchFamily="18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10601168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4C74E4B9-4BB4-4BE4-BC5D-C576DEA0FE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0388" y="2076261"/>
            <a:ext cx="3172268" cy="1352739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3D3BA751-7780-4D5D-B5C5-E05164FF5812}"/>
              </a:ext>
            </a:extLst>
          </p:cNvPr>
          <p:cNvSpPr txBox="1"/>
          <p:nvPr/>
        </p:nvSpPr>
        <p:spPr>
          <a:xfrm>
            <a:off x="6075921" y="1739813"/>
            <a:ext cx="56012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Confusion Matrix for FER-2013 Public Test dataset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7A9DB1AB-424C-477F-A64C-4A669460AE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6072" y="4381899"/>
            <a:ext cx="3400900" cy="1247949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89042F72-AF4A-4C8C-ABED-EE14A2083DE9}"/>
              </a:ext>
            </a:extLst>
          </p:cNvPr>
          <p:cNvSpPr txBox="1"/>
          <p:nvPr/>
        </p:nvSpPr>
        <p:spPr>
          <a:xfrm>
            <a:off x="6085537" y="4012567"/>
            <a:ext cx="57326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600" dirty="0"/>
              <a:t>Confusion Matrix for FER-2013 Private Test dataset</a:t>
            </a:r>
          </a:p>
        </p:txBody>
      </p:sp>
    </p:spTree>
    <p:extLst>
      <p:ext uri="{BB962C8B-B14F-4D97-AF65-F5344CB8AC3E}">
        <p14:creationId xmlns:p14="http://schemas.microsoft.com/office/powerpoint/2010/main" val="35330623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of the Art Comparison</a:t>
            </a:r>
            <a:endParaRPr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386B737A-BF63-4481-956C-B15ADBE356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6107941"/>
              </p:ext>
            </p:extLst>
          </p:nvPr>
        </p:nvGraphicFramePr>
        <p:xfrm>
          <a:off x="861461" y="2165910"/>
          <a:ext cx="10465900" cy="1203978"/>
        </p:xfrm>
        <a:graphic>
          <a:graphicData uri="http://schemas.openxmlformats.org/drawingml/2006/table">
            <a:tbl>
              <a:tblPr firstRow="1" bandRow="1">
                <a:tableStyleId>{F5AB1C69-6EDB-4FF4-983F-18BD219EF322}</a:tableStyleId>
              </a:tblPr>
              <a:tblGrid>
                <a:gridCol w="2093180">
                  <a:extLst>
                    <a:ext uri="{9D8B030D-6E8A-4147-A177-3AD203B41FA5}">
                      <a16:colId xmlns:a16="http://schemas.microsoft.com/office/drawing/2014/main" val="2905633904"/>
                    </a:ext>
                  </a:extLst>
                </a:gridCol>
                <a:gridCol w="2093180">
                  <a:extLst>
                    <a:ext uri="{9D8B030D-6E8A-4147-A177-3AD203B41FA5}">
                      <a16:colId xmlns:a16="http://schemas.microsoft.com/office/drawing/2014/main" val="1558531066"/>
                    </a:ext>
                  </a:extLst>
                </a:gridCol>
                <a:gridCol w="2093180">
                  <a:extLst>
                    <a:ext uri="{9D8B030D-6E8A-4147-A177-3AD203B41FA5}">
                      <a16:colId xmlns:a16="http://schemas.microsoft.com/office/drawing/2014/main" val="3925447664"/>
                    </a:ext>
                  </a:extLst>
                </a:gridCol>
                <a:gridCol w="2093180">
                  <a:extLst>
                    <a:ext uri="{9D8B030D-6E8A-4147-A177-3AD203B41FA5}">
                      <a16:colId xmlns:a16="http://schemas.microsoft.com/office/drawing/2014/main" val="4261307820"/>
                    </a:ext>
                  </a:extLst>
                </a:gridCol>
                <a:gridCol w="2093180">
                  <a:extLst>
                    <a:ext uri="{9D8B030D-6E8A-4147-A177-3AD203B41FA5}">
                      <a16:colId xmlns:a16="http://schemas.microsoft.com/office/drawing/2014/main" val="2957715361"/>
                    </a:ext>
                  </a:extLst>
                </a:gridCol>
              </a:tblGrid>
              <a:tr h="563898"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State of the Art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Deep Networks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SVM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CNN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Chosen Model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67505846"/>
                  </a:ext>
                </a:extLst>
              </a:tr>
              <a:tr h="563898"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CK+ Dataset</a:t>
                      </a:r>
                    </a:p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Accuracy (%)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[48, 96]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[31, 50]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[93, 99]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>
                          <a:latin typeface="Book Antiqua" panose="02040602050305030304" pitchFamily="18" charset="0"/>
                        </a:rPr>
                        <a:t>[71, 79]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2208852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AD5C470F-1003-4BF0-A8A2-149B46928B00}"/>
              </a:ext>
            </a:extLst>
          </p:cNvPr>
          <p:cNvSpPr txBox="1"/>
          <p:nvPr/>
        </p:nvSpPr>
        <p:spPr>
          <a:xfrm>
            <a:off x="2948474" y="3368352"/>
            <a:ext cx="2108719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2"/>
                </a:solidFill>
              </a:rPr>
              <a:t>** </a:t>
            </a:r>
            <a:r>
              <a:rPr lang="en-US" sz="800" dirty="0" err="1">
                <a:solidFill>
                  <a:schemeClr val="tx2"/>
                </a:solidFill>
              </a:rPr>
              <a:t>Najmeh</a:t>
            </a:r>
            <a:r>
              <a:rPr lang="en-US" sz="800" dirty="0">
                <a:solidFill>
                  <a:schemeClr val="tx2"/>
                </a:solidFill>
              </a:rPr>
              <a:t> </a:t>
            </a:r>
            <a:r>
              <a:rPr lang="en-US" sz="800" dirty="0" err="1">
                <a:solidFill>
                  <a:schemeClr val="tx2"/>
                </a:solidFill>
              </a:rPr>
              <a:t>Samadiani</a:t>
            </a:r>
            <a:r>
              <a:rPr lang="en-US" sz="800" dirty="0">
                <a:solidFill>
                  <a:schemeClr val="tx2"/>
                </a:solidFill>
              </a:rPr>
              <a:t>, </a:t>
            </a:r>
            <a:r>
              <a:rPr lang="en-US" sz="800" dirty="0" err="1">
                <a:solidFill>
                  <a:schemeClr val="tx2"/>
                </a:solidFill>
              </a:rPr>
              <a:t>Guangyan</a:t>
            </a:r>
            <a:r>
              <a:rPr lang="en-US" sz="800" dirty="0">
                <a:solidFill>
                  <a:schemeClr val="tx2"/>
                </a:solidFill>
              </a:rPr>
              <a:t> Huang, </a:t>
            </a:r>
            <a:r>
              <a:rPr lang="en-US" sz="800" dirty="0" err="1">
                <a:solidFill>
                  <a:schemeClr val="tx2"/>
                </a:solidFill>
              </a:rPr>
              <a:t>Borui</a:t>
            </a:r>
            <a:r>
              <a:rPr lang="en-US" sz="800" dirty="0">
                <a:solidFill>
                  <a:schemeClr val="tx2"/>
                </a:solidFill>
              </a:rPr>
              <a:t> Cai, Wei Luo, Chi-Hung Chi, Yong Xiang, and Jing</a:t>
            </a:r>
          </a:p>
          <a:p>
            <a:r>
              <a:rPr lang="en-US" sz="800" dirty="0">
                <a:solidFill>
                  <a:schemeClr val="tx2"/>
                </a:solidFill>
              </a:rPr>
              <a:t>He. </a:t>
            </a:r>
            <a:r>
              <a:rPr lang="en-US" sz="800" b="1" dirty="0">
                <a:solidFill>
                  <a:schemeClr val="tx2"/>
                </a:solidFill>
              </a:rPr>
              <a:t>A review on automatic facial expression recognition systems assisted by multimodal sensor</a:t>
            </a:r>
          </a:p>
          <a:p>
            <a:r>
              <a:rPr lang="en-US" sz="800" b="1" dirty="0">
                <a:solidFill>
                  <a:schemeClr val="tx2"/>
                </a:solidFill>
              </a:rPr>
              <a:t>data. </a:t>
            </a:r>
            <a:r>
              <a:rPr lang="en-US" sz="800" dirty="0">
                <a:solidFill>
                  <a:schemeClr val="tx2"/>
                </a:solidFill>
              </a:rPr>
              <a:t>Multidisciplinary Digital Publishing Institute (MDPI), 2019.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0DA2C41-4DA2-4DAC-8BBA-1DA11D609E4C}"/>
              </a:ext>
            </a:extLst>
          </p:cNvPr>
          <p:cNvSpPr txBox="1"/>
          <p:nvPr/>
        </p:nvSpPr>
        <p:spPr>
          <a:xfrm>
            <a:off x="5057193" y="3368352"/>
            <a:ext cx="207761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2"/>
                </a:solidFill>
              </a:rPr>
              <a:t>** </a:t>
            </a:r>
            <a:r>
              <a:rPr lang="en-US" sz="800" dirty="0" err="1">
                <a:solidFill>
                  <a:schemeClr val="tx2"/>
                </a:solidFill>
              </a:rPr>
              <a:t>Najmeh</a:t>
            </a:r>
            <a:r>
              <a:rPr lang="en-US" sz="800" dirty="0">
                <a:solidFill>
                  <a:schemeClr val="tx2"/>
                </a:solidFill>
              </a:rPr>
              <a:t> </a:t>
            </a:r>
            <a:r>
              <a:rPr lang="en-US" sz="800" dirty="0" err="1">
                <a:solidFill>
                  <a:schemeClr val="tx2"/>
                </a:solidFill>
              </a:rPr>
              <a:t>Samadiani</a:t>
            </a:r>
            <a:r>
              <a:rPr lang="en-US" sz="800" dirty="0">
                <a:solidFill>
                  <a:schemeClr val="tx2"/>
                </a:solidFill>
              </a:rPr>
              <a:t>, </a:t>
            </a:r>
            <a:r>
              <a:rPr lang="en-US" sz="800" dirty="0" err="1">
                <a:solidFill>
                  <a:schemeClr val="tx2"/>
                </a:solidFill>
              </a:rPr>
              <a:t>Guangyan</a:t>
            </a:r>
            <a:r>
              <a:rPr lang="en-US" sz="800" dirty="0">
                <a:solidFill>
                  <a:schemeClr val="tx2"/>
                </a:solidFill>
              </a:rPr>
              <a:t> Huang, </a:t>
            </a:r>
            <a:r>
              <a:rPr lang="en-US" sz="800" dirty="0" err="1">
                <a:solidFill>
                  <a:schemeClr val="tx2"/>
                </a:solidFill>
              </a:rPr>
              <a:t>Borui</a:t>
            </a:r>
            <a:r>
              <a:rPr lang="en-US" sz="800" dirty="0">
                <a:solidFill>
                  <a:schemeClr val="tx2"/>
                </a:solidFill>
              </a:rPr>
              <a:t> Cai, Wei Luo, Chi-Hung Chi, Yong Xiang, and Jing</a:t>
            </a:r>
          </a:p>
          <a:p>
            <a:r>
              <a:rPr lang="en-US" sz="800" dirty="0">
                <a:solidFill>
                  <a:schemeClr val="tx2"/>
                </a:solidFill>
              </a:rPr>
              <a:t>He. </a:t>
            </a:r>
            <a:r>
              <a:rPr lang="en-US" sz="800" b="1" dirty="0">
                <a:solidFill>
                  <a:schemeClr val="tx2"/>
                </a:solidFill>
              </a:rPr>
              <a:t>A review on automatic facial expression recognition systems assisted by multimodal sensor</a:t>
            </a:r>
          </a:p>
          <a:p>
            <a:r>
              <a:rPr lang="en-US" sz="800" b="1" dirty="0">
                <a:solidFill>
                  <a:schemeClr val="tx2"/>
                </a:solidFill>
              </a:rPr>
              <a:t>data. </a:t>
            </a:r>
            <a:r>
              <a:rPr lang="en-US" sz="800" dirty="0">
                <a:solidFill>
                  <a:schemeClr val="tx2"/>
                </a:solidFill>
              </a:rPr>
              <a:t>Multidisciplinary Digital Publishing Institute (MDPI), 2019.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6E9732C9-D032-43E3-A8C9-FE95DA68B6A6}"/>
              </a:ext>
            </a:extLst>
          </p:cNvPr>
          <p:cNvSpPr txBox="1"/>
          <p:nvPr/>
        </p:nvSpPr>
        <p:spPr>
          <a:xfrm>
            <a:off x="7134809" y="3368352"/>
            <a:ext cx="21087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ro-RO" sz="800" dirty="0">
                <a:solidFill>
                  <a:schemeClr val="tx2"/>
                </a:solidFill>
              </a:rPr>
              <a:t>*** </a:t>
            </a:r>
            <a:r>
              <a:rPr lang="en-US" sz="800" dirty="0">
                <a:solidFill>
                  <a:schemeClr val="tx2"/>
                </a:solidFill>
              </a:rPr>
              <a:t>Peter Burkert, Felix Trier, Muhammad </a:t>
            </a:r>
            <a:r>
              <a:rPr lang="en-US" sz="800" dirty="0" err="1">
                <a:solidFill>
                  <a:schemeClr val="tx2"/>
                </a:solidFill>
              </a:rPr>
              <a:t>Zeshan</a:t>
            </a:r>
            <a:r>
              <a:rPr lang="en-US" sz="800" dirty="0">
                <a:solidFill>
                  <a:schemeClr val="tx2"/>
                </a:solidFill>
              </a:rPr>
              <a:t> Afzal, Andreas </a:t>
            </a:r>
            <a:r>
              <a:rPr lang="en-US" sz="800" dirty="0" err="1">
                <a:solidFill>
                  <a:schemeClr val="tx2"/>
                </a:solidFill>
              </a:rPr>
              <a:t>Dengel</a:t>
            </a:r>
            <a:r>
              <a:rPr lang="en-US" sz="800" dirty="0">
                <a:solidFill>
                  <a:schemeClr val="tx2"/>
                </a:solidFill>
              </a:rPr>
              <a:t>, and Marcus </a:t>
            </a:r>
            <a:r>
              <a:rPr lang="en-US" sz="800" dirty="0" err="1">
                <a:solidFill>
                  <a:schemeClr val="tx2"/>
                </a:solidFill>
              </a:rPr>
              <a:t>Liwicki</a:t>
            </a:r>
            <a:r>
              <a:rPr lang="en-US" sz="800" dirty="0">
                <a:solidFill>
                  <a:schemeClr val="tx2"/>
                </a:solidFill>
              </a:rPr>
              <a:t>. </a:t>
            </a:r>
            <a:r>
              <a:rPr lang="en-US" sz="800" b="1" dirty="0" err="1">
                <a:solidFill>
                  <a:schemeClr val="tx2"/>
                </a:solidFill>
              </a:rPr>
              <a:t>Dexpression</a:t>
            </a:r>
            <a:r>
              <a:rPr lang="en-US" sz="800" b="1" dirty="0">
                <a:solidFill>
                  <a:schemeClr val="tx2"/>
                </a:solidFill>
              </a:rPr>
              <a:t>:</a:t>
            </a:r>
          </a:p>
          <a:p>
            <a:r>
              <a:rPr lang="en-US" sz="800" b="1" dirty="0">
                <a:solidFill>
                  <a:schemeClr val="tx2"/>
                </a:solidFill>
              </a:rPr>
              <a:t>Deep convolutional neural network for expression recognition. </a:t>
            </a:r>
            <a:r>
              <a:rPr lang="en-US" sz="800" dirty="0">
                <a:solidFill>
                  <a:schemeClr val="tx2"/>
                </a:solidFill>
              </a:rPr>
              <a:t>German Research Center</a:t>
            </a:r>
          </a:p>
          <a:p>
            <a:r>
              <a:rPr lang="en-US" sz="800" dirty="0">
                <a:solidFill>
                  <a:schemeClr val="tx2"/>
                </a:solidFill>
              </a:rPr>
              <a:t>for </a:t>
            </a:r>
            <a:r>
              <a:rPr lang="en-US" sz="800" dirty="0" err="1">
                <a:solidFill>
                  <a:schemeClr val="tx2"/>
                </a:solidFill>
              </a:rPr>
              <a:t>Articial</a:t>
            </a:r>
            <a:r>
              <a:rPr lang="en-US" sz="800" dirty="0">
                <a:solidFill>
                  <a:schemeClr val="tx2"/>
                </a:solidFill>
              </a:rPr>
              <a:t> Intelligence (DFKI), 2016.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74195C9-6B1E-4DC2-902B-76E152FA57C9}"/>
              </a:ext>
            </a:extLst>
          </p:cNvPr>
          <p:cNvSpPr txBox="1"/>
          <p:nvPr/>
        </p:nvSpPr>
        <p:spPr>
          <a:xfrm>
            <a:off x="9243527" y="3368352"/>
            <a:ext cx="207761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" dirty="0">
                <a:solidFill>
                  <a:schemeClr val="tx2"/>
                </a:solidFill>
              </a:rPr>
              <a:t>Octavio Arriaga, Paul G. </a:t>
            </a:r>
            <a:r>
              <a:rPr lang="en-US" sz="800" dirty="0" err="1">
                <a:solidFill>
                  <a:schemeClr val="tx2"/>
                </a:solidFill>
              </a:rPr>
              <a:t>Ploger</a:t>
            </a:r>
            <a:r>
              <a:rPr lang="en-US" sz="800" dirty="0">
                <a:solidFill>
                  <a:schemeClr val="tx2"/>
                </a:solidFill>
              </a:rPr>
              <a:t>, and Matias </a:t>
            </a:r>
            <a:r>
              <a:rPr lang="en-US" sz="800" dirty="0" err="1">
                <a:solidFill>
                  <a:schemeClr val="tx2"/>
                </a:solidFill>
              </a:rPr>
              <a:t>Valdenegro</a:t>
            </a:r>
            <a:r>
              <a:rPr lang="en-US" sz="800" dirty="0">
                <a:solidFill>
                  <a:schemeClr val="tx2"/>
                </a:solidFill>
              </a:rPr>
              <a:t>. </a:t>
            </a:r>
            <a:r>
              <a:rPr lang="en-US" sz="800" b="1" dirty="0">
                <a:solidFill>
                  <a:schemeClr val="tx2"/>
                </a:solidFill>
              </a:rPr>
              <a:t>Real-time convolutional neural networks</a:t>
            </a:r>
          </a:p>
          <a:p>
            <a:r>
              <a:rPr lang="en-US" sz="800" b="1" dirty="0">
                <a:solidFill>
                  <a:schemeClr val="tx2"/>
                </a:solidFill>
              </a:rPr>
              <a:t>for emotion and gender </a:t>
            </a:r>
            <a:r>
              <a:rPr lang="en-US" sz="800" b="1" dirty="0" err="1">
                <a:solidFill>
                  <a:schemeClr val="tx2"/>
                </a:solidFill>
              </a:rPr>
              <a:t>classication</a:t>
            </a:r>
            <a:r>
              <a:rPr lang="en-US" sz="800" b="1" dirty="0">
                <a:solidFill>
                  <a:schemeClr val="tx2"/>
                </a:solidFill>
              </a:rPr>
              <a:t>.</a:t>
            </a:r>
            <a:r>
              <a:rPr lang="en-US" sz="800" dirty="0">
                <a:solidFill>
                  <a:schemeClr val="tx2"/>
                </a:solidFill>
              </a:rPr>
              <a:t> 2017.</a:t>
            </a:r>
            <a:endParaRPr lang="en-US" sz="100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497659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slow"/>
    </mc:Fallback>
  </mc:AlternateContent>
</p:sld>
</file>

<file path=ppt/theme/theme1.xml><?xml version="1.0" encoding="utf-8"?>
<a:theme xmlns:a="http://schemas.openxmlformats.org/drawingml/2006/main" name="Nature Illustration 16x9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Segoe Print">
      <a:majorFont>
        <a:latin typeface="Segoe Print"/>
        <a:ea typeface=""/>
        <a:cs typeface=""/>
      </a:majorFont>
      <a:minorFont>
        <a:latin typeface="Segoe Prin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3431377.potx" id="{56A48130-F36A-41C3-8C0C-0EF853C6708B}" vid="{0432F83B-7085-406B-BFE7-677E72A6CADA}"/>
    </a:ext>
  </a:extLst>
</a:theme>
</file>

<file path=ppt/theme/theme2.xml><?xml version="1.0" encoding="utf-8"?>
<a:theme xmlns:a="http://schemas.openxmlformats.org/drawingml/2006/main" name="Office Theme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Segoe Print">
      <a:majorFont>
        <a:latin typeface="Segoe Print"/>
        <a:ea typeface=""/>
        <a:cs typeface=""/>
      </a:majorFont>
      <a:minorFont>
        <a:latin typeface="Segoe Prin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Nature Illustration">
      <a:dk1>
        <a:srgbClr val="9A5315"/>
      </a:dk1>
      <a:lt1>
        <a:srgbClr val="FFFFFF"/>
      </a:lt1>
      <a:dk2>
        <a:srgbClr val="000000"/>
      </a:dk2>
      <a:lt2>
        <a:srgbClr val="D1E5F9"/>
      </a:lt2>
      <a:accent1>
        <a:srgbClr val="F3771A"/>
      </a:accent1>
      <a:accent2>
        <a:srgbClr val="8BBEF1"/>
      </a:accent2>
      <a:accent3>
        <a:srgbClr val="6DC025"/>
      </a:accent3>
      <a:accent4>
        <a:srgbClr val="9A5315"/>
      </a:accent4>
      <a:accent5>
        <a:srgbClr val="F1471F"/>
      </a:accent5>
      <a:accent6>
        <a:srgbClr val="DA6FDF"/>
      </a:accent6>
      <a:hlink>
        <a:srgbClr val="6DC025"/>
      </a:hlink>
      <a:folHlink>
        <a:srgbClr val="9A5315"/>
      </a:folHlink>
    </a:clrScheme>
    <a:fontScheme name="Segoe Print">
      <a:majorFont>
        <a:latin typeface="Segoe Print"/>
        <a:ea typeface=""/>
        <a:cs typeface=""/>
      </a:majorFont>
      <a:minorFont>
        <a:latin typeface="Segoe Prin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Rainbow presentation</Template>
  <TotalTime>454</TotalTime>
  <Words>851</Words>
  <Application>Microsoft Office PowerPoint</Application>
  <PresentationFormat>Widescreen</PresentationFormat>
  <Paragraphs>199</Paragraphs>
  <Slides>17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Book Antiqua</vt:lpstr>
      <vt:lpstr>Segoe Print</vt:lpstr>
      <vt:lpstr>Nature Illustration 16x9</vt:lpstr>
      <vt:lpstr>Face Expression Recognition</vt:lpstr>
      <vt:lpstr>Why train alongside an algorithm?</vt:lpstr>
      <vt:lpstr>How does it work?</vt:lpstr>
      <vt:lpstr>State of the Art (different approaches)</vt:lpstr>
      <vt:lpstr>Chosen Model</vt:lpstr>
      <vt:lpstr>Methodology for improvement</vt:lpstr>
      <vt:lpstr>Dealing with Confusion</vt:lpstr>
      <vt:lpstr>Second Batch</vt:lpstr>
      <vt:lpstr>State of the Art Comparison</vt:lpstr>
      <vt:lpstr>Acting Mirror</vt:lpstr>
      <vt:lpstr>PowerPoint Presentation</vt:lpstr>
      <vt:lpstr>Conclusions</vt:lpstr>
      <vt:lpstr>Thanks for listening!</vt:lpstr>
      <vt:lpstr>Aladdin meets Genie</vt:lpstr>
      <vt:lpstr>Captain America getting his Shield back!</vt:lpstr>
      <vt:lpstr>Witcher 3 10th Year Anniversary</vt:lpstr>
      <vt:lpstr>Thanks again!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Face Expression Recognition</dc:title>
  <dc:creator>user</dc:creator>
  <cp:lastModifiedBy>Bogdan</cp:lastModifiedBy>
  <cp:revision>258</cp:revision>
  <dcterms:created xsi:type="dcterms:W3CDTF">2019-01-10T22:08:24Z</dcterms:created>
  <dcterms:modified xsi:type="dcterms:W3CDTF">2019-12-19T05:28:52Z</dcterms:modified>
</cp:coreProperties>
</file>

<file path=docProps/thumbnail.jpeg>
</file>